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96" r:id="rId3"/>
    <p:sldId id="257" r:id="rId4"/>
    <p:sldId id="258" r:id="rId5"/>
    <p:sldId id="299" r:id="rId6"/>
    <p:sldId id="289" r:id="rId7"/>
    <p:sldId id="293" r:id="rId8"/>
    <p:sldId id="259" r:id="rId9"/>
    <p:sldId id="277" r:id="rId10"/>
    <p:sldId id="290" r:id="rId11"/>
    <p:sldId id="278" r:id="rId12"/>
    <p:sldId id="282" r:id="rId13"/>
    <p:sldId id="280" r:id="rId14"/>
    <p:sldId id="260" r:id="rId15"/>
    <p:sldId id="262" r:id="rId16"/>
    <p:sldId id="268" r:id="rId17"/>
    <p:sldId id="294" r:id="rId18"/>
    <p:sldId id="298" r:id="rId19"/>
    <p:sldId id="286" r:id="rId20"/>
    <p:sldId id="292" r:id="rId21"/>
    <p:sldId id="295" r:id="rId22"/>
    <p:sldId id="291" r:id="rId23"/>
    <p:sldId id="285" r:id="rId24"/>
    <p:sldId id="297" r:id="rId25"/>
    <p:sldId id="272" r:id="rId26"/>
    <p:sldId id="283" r:id="rId27"/>
    <p:sldId id="273" r:id="rId28"/>
    <p:sldId id="276"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p:restoredTop sz="86350"/>
  </p:normalViewPr>
  <p:slideViewPr>
    <p:cSldViewPr>
      <p:cViewPr varScale="1">
        <p:scale>
          <a:sx n="96" d="100"/>
          <a:sy n="96" d="100"/>
        </p:scale>
        <p:origin x="9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Twin Valley Round Table – 1/13/11</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dirty="0"/>
              <a:t>Eagle Scout Project Approval &amp; BOR </a:t>
            </a:r>
            <a:r>
              <a:rPr lang="en-US" dirty="0" err="1"/>
              <a:t>Provess</a:t>
            </a:r>
            <a:endParaRPr lang="en-US" dirty="0"/>
          </a:p>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334B19-7C9F-4943-BBB8-F9F5CB14D457}" type="slidenum">
              <a:rPr lang="en-US" smtClean="0"/>
              <a:pPr/>
              <a:t>‹#›</a:t>
            </a:fld>
            <a:endParaRPr lang="en-US"/>
          </a:p>
        </p:txBody>
      </p:sp>
    </p:spTree>
    <p:extLst>
      <p:ext uri="{BB962C8B-B14F-4D97-AF65-F5344CB8AC3E}">
        <p14:creationId xmlns:p14="http://schemas.microsoft.com/office/powerpoint/2010/main" val="74582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AAD55E-5EE4-4117-AF9E-E0EA1B43D064}" type="datetimeFigureOut">
              <a:rPr lang="en-US" smtClean="0"/>
              <a:pPr/>
              <a:t>2/10/22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4C24FD-21AC-4DEC-A35C-333EC0CE44FE}" type="slidenum">
              <a:rPr lang="en-US" smtClean="0"/>
              <a:pPr/>
              <a:t>‹#›</a:t>
            </a:fld>
            <a:endParaRPr lang="en-US"/>
          </a:p>
        </p:txBody>
      </p:sp>
    </p:spTree>
    <p:extLst>
      <p:ext uri="{BB962C8B-B14F-4D97-AF65-F5344CB8AC3E}">
        <p14:creationId xmlns:p14="http://schemas.microsoft.com/office/powerpoint/2010/main" val="235050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C24FD-21AC-4DEC-A35C-333EC0CE44FE}" type="slidenum">
              <a:rPr lang="en-US" smtClean="0"/>
              <a:pPr/>
              <a:t>1</a:t>
            </a:fld>
            <a:endParaRPr lang="en-US"/>
          </a:p>
        </p:txBody>
      </p:sp>
    </p:spTree>
    <p:extLst>
      <p:ext uri="{BB962C8B-B14F-4D97-AF65-F5344CB8AC3E}">
        <p14:creationId xmlns:p14="http://schemas.microsoft.com/office/powerpoint/2010/main" val="3389955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4C24FD-21AC-4DEC-A35C-333EC0CE44FE}" type="slidenum">
              <a:rPr lang="en-US" smtClean="0"/>
              <a:pPr/>
              <a:t>2</a:t>
            </a:fld>
            <a:endParaRPr lang="en-US"/>
          </a:p>
        </p:txBody>
      </p:sp>
    </p:spTree>
    <p:extLst>
      <p:ext uri="{BB962C8B-B14F-4D97-AF65-F5344CB8AC3E}">
        <p14:creationId xmlns:p14="http://schemas.microsoft.com/office/powerpoint/2010/main" val="108463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C24FD-21AC-4DEC-A35C-333EC0CE44FE}" type="slidenum">
              <a:rPr lang="en-US" smtClean="0"/>
              <a:pPr/>
              <a:t>3</a:t>
            </a:fld>
            <a:endParaRPr lang="en-US"/>
          </a:p>
        </p:txBody>
      </p:sp>
    </p:spTree>
    <p:extLst>
      <p:ext uri="{BB962C8B-B14F-4D97-AF65-F5344CB8AC3E}">
        <p14:creationId xmlns:p14="http://schemas.microsoft.com/office/powerpoint/2010/main" val="2286439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C24FD-21AC-4DEC-A35C-333EC0CE44FE}" type="slidenum">
              <a:rPr lang="en-US" smtClean="0"/>
              <a:pPr/>
              <a:t>11</a:t>
            </a:fld>
            <a:endParaRPr lang="en-US"/>
          </a:p>
        </p:txBody>
      </p:sp>
    </p:spTree>
    <p:extLst>
      <p:ext uri="{BB962C8B-B14F-4D97-AF65-F5344CB8AC3E}">
        <p14:creationId xmlns:p14="http://schemas.microsoft.com/office/powerpoint/2010/main" val="4081770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C24FD-21AC-4DEC-A35C-333EC0CE44FE}" type="slidenum">
              <a:rPr lang="en-US" smtClean="0"/>
              <a:pPr/>
              <a:t>16</a:t>
            </a:fld>
            <a:endParaRPr lang="en-US"/>
          </a:p>
        </p:txBody>
      </p:sp>
    </p:spTree>
    <p:extLst>
      <p:ext uri="{BB962C8B-B14F-4D97-AF65-F5344CB8AC3E}">
        <p14:creationId xmlns:p14="http://schemas.microsoft.com/office/powerpoint/2010/main" val="3727105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4C24FD-21AC-4DEC-A35C-333EC0CE44FE}" type="slidenum">
              <a:rPr lang="en-US" smtClean="0"/>
              <a:pPr/>
              <a:t>25</a:t>
            </a:fld>
            <a:endParaRPr lang="en-US"/>
          </a:p>
        </p:txBody>
      </p:sp>
    </p:spTree>
    <p:extLst>
      <p:ext uri="{BB962C8B-B14F-4D97-AF65-F5344CB8AC3E}">
        <p14:creationId xmlns:p14="http://schemas.microsoft.com/office/powerpoint/2010/main" val="223566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2B11A96-7F9C-4ED1-ACE9-B48E0B8B1DC6}" type="datetimeFigureOut">
              <a:rPr lang="en-US" smtClean="0"/>
              <a:pPr/>
              <a:t>2/10/22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C3E88B08-D1C2-409E-A5A5-EB10F3883B6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11A96-7F9C-4ED1-ACE9-B48E0B8B1DC6}" type="datetimeFigureOut">
              <a:rPr lang="en-US" smtClean="0"/>
              <a:pPr/>
              <a:t>2/10/22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88B08-D1C2-409E-A5A5-EB10F3883B6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3"/>
            <a:ext cx="457200" cy="441325"/>
          </a:xfrm>
        </p:spPr>
        <p:txBody>
          <a:bodyPr/>
          <a:lstStyle/>
          <a:p>
            <a:fld id="{C3E88B08-D1C2-409E-A5A5-EB10F3883B6B}" type="slidenum">
              <a:rPr lang="en-US" smtClean="0"/>
              <a:pPr/>
              <a:t>‹#›</a:t>
            </a:fld>
            <a:endParaRPr lang="en-US"/>
          </a:p>
        </p:txBody>
      </p:sp>
      <p:sp>
        <p:nvSpPr>
          <p:cNvPr id="3" name="Vertical Text Placeholder 2"/>
          <p:cNvSpPr>
            <a:spLocks noGrp="1"/>
          </p:cNvSpPr>
          <p:nvPr>
            <p:ph type="body" orient="vert" idx="1"/>
          </p:nvPr>
        </p:nvSpPr>
        <p:spPr>
          <a:xfrm>
            <a:off x="304800" y="304802"/>
            <a:ext cx="6553200" cy="582136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11A96-7F9C-4ED1-ACE9-B48E0B8B1DC6}" type="datetimeFigureOut">
              <a:rPr lang="en-US" smtClean="0"/>
              <a:pPr/>
              <a:t>2/10/22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2B11A96-7F9C-4ED1-ACE9-B48E0B8B1DC6}" type="datetimeFigureOut">
              <a:rPr lang="en-US" smtClean="0"/>
              <a:pPr/>
              <a:t>2/10/22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3"/>
            <a:ext cx="457200" cy="441325"/>
          </a:xfrm>
        </p:spPr>
        <p:txBody>
          <a:bodyPr/>
          <a:lstStyle/>
          <a:p>
            <a:fld id="{C3E88B08-D1C2-409E-A5A5-EB10F3883B6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1"/>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2"/>
            <a:ext cx="6480175"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2B11A96-7F9C-4ED1-ACE9-B48E0B8B1DC6}" type="datetimeFigureOut">
              <a:rPr lang="en-US" smtClean="0"/>
              <a:pPr/>
              <a:t>2/10/22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C3E88B08-D1C2-409E-A5A5-EB10F3883B6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B2B11A96-7F9C-4ED1-ACE9-B48E0B8B1DC6}" type="datetimeFigureOut">
              <a:rPr lang="en-US" smtClean="0"/>
              <a:pPr/>
              <a:t>2/10/22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88B08-D1C2-409E-A5A5-EB10F3883B6B}" type="slidenum">
              <a:rPr lang="en-US" smtClean="0"/>
              <a:pPr/>
              <a:t>‹#›</a:t>
            </a:fld>
            <a:endParaRPr lang="en-US"/>
          </a:p>
        </p:txBody>
      </p:sp>
      <p:sp>
        <p:nvSpPr>
          <p:cNvPr id="8" name="Straight Connector 7"/>
          <p:cNvSpPr>
            <a:spLocks noChangeShapeType="1"/>
          </p:cNvSpPr>
          <p:nvPr/>
        </p:nvSpPr>
        <p:spPr bwMode="auto">
          <a:xfrm flipV="1">
            <a:off x="4563084" y="1575653"/>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3" y="1524002"/>
            <a:ext cx="4040188" cy="732975"/>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4"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2B11A96-7F9C-4ED1-ACE9-B48E0B8B1DC6}" type="datetimeFigureOut">
              <a:rPr lang="en-US" smtClean="0"/>
              <a:pPr/>
              <a:t>2/10/22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4"/>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7"/>
            <a:ext cx="457200" cy="441325"/>
          </a:xfrm>
        </p:spPr>
        <p:txBody>
          <a:bodyPr/>
          <a:lstStyle>
            <a:lvl1pPr algn="ctr">
              <a:defRPr/>
            </a:lvl1pPr>
          </a:lstStyle>
          <a:p>
            <a:fld id="{C3E88B08-D1C2-409E-A5A5-EB10F3883B6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11A96-7F9C-4ED1-ACE9-B48E0B8B1DC6}" type="datetimeFigureOut">
              <a:rPr lang="en-US" smtClean="0"/>
              <a:pPr/>
              <a:t>2/10/22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1"/>
            <a:ext cx="457200" cy="441325"/>
          </a:xfrm>
        </p:spPr>
        <p:txBody>
          <a:bodyPr/>
          <a:lstStyle/>
          <a:p>
            <a:fld id="{C3E88B08-D1C2-409E-A5A5-EB10F3883B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2B11A96-7F9C-4ED1-ACE9-B48E0B8B1DC6}" type="datetimeFigureOut">
              <a:rPr lang="en-US" smtClean="0"/>
              <a:pPr/>
              <a:t>2/10/22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1"/>
            <a:ext cx="609600" cy="441324"/>
          </a:xfrm>
        </p:spPr>
        <p:txBody>
          <a:bodyPr/>
          <a:lstStyle>
            <a:lvl1pPr>
              <a:defRPr>
                <a:solidFill>
                  <a:srgbClr val="FFFFFF"/>
                </a:solidFill>
              </a:defRPr>
            </a:lvl1pPr>
          </a:lstStyle>
          <a:p>
            <a:fld id="{C3E88B08-D1C2-409E-A5A5-EB10F3883B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C3E88B08-D1C2-409E-A5A5-EB10F3883B6B}" type="slidenum">
              <a:rPr lang="en-US" smtClean="0"/>
              <a:pPr/>
              <a:t>‹#›</a:t>
            </a:fld>
            <a:endParaRPr lang="en-US"/>
          </a:p>
        </p:txBody>
      </p:sp>
      <p:sp>
        <p:nvSpPr>
          <p:cNvPr id="21" name="Rectangle 20"/>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2B11A96-7F9C-4ED1-ACE9-B48E0B8B1DC6}" type="datetimeFigureOut">
              <a:rPr lang="en-US" smtClean="0"/>
              <a:pPr/>
              <a:t>2/10/22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fld id="{C3E88B08-D1C2-409E-A5A5-EB10F3883B6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2B11A96-7F9C-4ED1-ACE9-B48E0B8B1DC6}" type="datetimeFigureOut">
              <a:rPr lang="en-US" smtClean="0"/>
              <a:pPr/>
              <a:t>2/10/22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2B11A96-7F9C-4ED1-ACE9-B48E0B8B1DC6}" type="datetimeFigureOut">
              <a:rPr lang="en-US" smtClean="0"/>
              <a:pPr/>
              <a:t>2/10/22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3E88B08-D1C2-409E-A5A5-EB10F3883B6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pic>
        <p:nvPicPr>
          <p:cNvPr id="20" name="Picture 2" descr="eagle_scout_medal_colo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2000" y="228600"/>
            <a:ext cx="57894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fbac.tv.eaglescouts@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Ttveagleboard@yahoo.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agles.ggacbsa.org/life-to-eagle-trai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599"/>
            <a:ext cx="6477000" cy="2231095"/>
          </a:xfrm>
        </p:spPr>
        <p:txBody>
          <a:bodyPr>
            <a:normAutofit fontScale="90000"/>
          </a:bodyPr>
          <a:lstStyle/>
          <a:p>
            <a:r>
              <a:rPr lang="en-US" dirty="0"/>
              <a:t>GGAC-Twin Valley District </a:t>
            </a:r>
            <a:br>
              <a:rPr lang="en-US" dirty="0"/>
            </a:br>
            <a:r>
              <a:rPr lang="en-US" dirty="0"/>
              <a:t>Eagle Candidate Approval/Award Process- </a:t>
            </a:r>
            <a:r>
              <a:rPr lang="en-US" dirty="0">
                <a:solidFill>
                  <a:srgbClr val="008000"/>
                </a:solidFill>
              </a:rPr>
              <a:t>2022 Update</a:t>
            </a:r>
          </a:p>
        </p:txBody>
      </p:sp>
      <p:sp>
        <p:nvSpPr>
          <p:cNvPr id="5" name="TextBox 4"/>
          <p:cNvSpPr txBox="1"/>
          <p:nvPr/>
        </p:nvSpPr>
        <p:spPr>
          <a:xfrm>
            <a:off x="2971800" y="3124202"/>
            <a:ext cx="5486400" cy="3693319"/>
          </a:xfrm>
          <a:prstGeom prst="rect">
            <a:avLst/>
          </a:prstGeom>
          <a:noFill/>
        </p:spPr>
        <p:txBody>
          <a:bodyPr wrap="square" rtlCol="0">
            <a:spAutoFit/>
          </a:bodyPr>
          <a:lstStyle/>
          <a:p>
            <a:pPr algn="ctr"/>
            <a:r>
              <a:rPr lang="en-US" dirty="0"/>
              <a:t>Dublin, Pleasanton, </a:t>
            </a:r>
            <a:r>
              <a:rPr lang="en-US" dirty="0" err="1"/>
              <a:t>Sunol</a:t>
            </a:r>
            <a:r>
              <a:rPr lang="en-US" dirty="0"/>
              <a:t> Units</a:t>
            </a:r>
          </a:p>
          <a:p>
            <a:pPr algn="ctr"/>
            <a:r>
              <a:rPr lang="en-US" dirty="0"/>
              <a:t>Dean Buchenauer</a:t>
            </a:r>
          </a:p>
          <a:p>
            <a:pPr algn="ctr"/>
            <a:r>
              <a:rPr lang="en-US" dirty="0"/>
              <a:t>925-399-8098</a:t>
            </a:r>
          </a:p>
          <a:p>
            <a:pPr algn="ctr"/>
            <a:r>
              <a:rPr lang="en-US" b="1" dirty="0">
                <a:hlinkClick r:id="rId3"/>
              </a:rPr>
              <a:t>sfbac.tv.eaglescouts@gmail.com</a:t>
            </a:r>
            <a:endParaRPr lang="en-US" b="1" dirty="0"/>
          </a:p>
          <a:p>
            <a:pPr algn="ctr"/>
            <a:r>
              <a:rPr lang="en-US" b="1" dirty="0"/>
              <a:t>https://</a:t>
            </a:r>
            <a:r>
              <a:rPr lang="en-US" b="1" dirty="0" err="1"/>
              <a:t>sites.google.com</a:t>
            </a:r>
            <a:r>
              <a:rPr lang="en-US" b="1" dirty="0"/>
              <a:t>/site/</a:t>
            </a:r>
            <a:r>
              <a:rPr lang="en-US" b="1" dirty="0" err="1"/>
              <a:t>tveaglescouts</a:t>
            </a:r>
            <a:r>
              <a:rPr lang="en-US" b="1" dirty="0"/>
              <a:t>/ </a:t>
            </a:r>
          </a:p>
          <a:p>
            <a:pPr algn="ctr"/>
            <a:endParaRPr lang="en-US" dirty="0"/>
          </a:p>
          <a:p>
            <a:pPr algn="ctr"/>
            <a:r>
              <a:rPr lang="en-US" dirty="0"/>
              <a:t>Livermore Units</a:t>
            </a:r>
          </a:p>
          <a:p>
            <a:pPr algn="ctr"/>
            <a:r>
              <a:rPr lang="en-US" dirty="0"/>
              <a:t>Mr. Jay Johnson</a:t>
            </a:r>
          </a:p>
          <a:p>
            <a:pPr algn="ctr"/>
            <a:r>
              <a:rPr lang="en-US" dirty="0"/>
              <a:t>925-447-7643</a:t>
            </a:r>
          </a:p>
          <a:p>
            <a:pPr algn="ctr"/>
            <a:r>
              <a:rPr lang="en-US" b="1" dirty="0"/>
              <a:t>johnson-tveagle@sbcglobal.net</a:t>
            </a:r>
          </a:p>
          <a:p>
            <a:pPr algn="ctr"/>
            <a:endParaRPr lang="en-US" dirty="0"/>
          </a:p>
          <a:p>
            <a:pPr algn="ctr"/>
            <a:endParaRPr lang="en-US" dirty="0"/>
          </a:p>
          <a:p>
            <a:pPr algn="ctr"/>
            <a:endParaRPr lang="en-US" dirty="0"/>
          </a:p>
        </p:txBody>
      </p:sp>
      <p:pic>
        <p:nvPicPr>
          <p:cNvPr id="1026" name="Picture 2" descr="eagle_scout_medal_col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2459695"/>
            <a:ext cx="2286000" cy="3911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a:extLst>
              <a:ext uri="{FF2B5EF4-FFF2-40B4-BE49-F238E27FC236}">
                <a16:creationId xmlns:a16="http://schemas.microsoft.com/office/drawing/2014/main" id="{B1CEF152-AD56-E74D-BDFF-6B14A7F217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73694"/>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534400" cy="758952"/>
          </a:xfrm>
        </p:spPr>
        <p:txBody>
          <a:bodyPr/>
          <a:lstStyle/>
          <a:p>
            <a:r>
              <a:rPr lang="en-US" dirty="0"/>
              <a:t>Eagle Scout Service Project Approval</a:t>
            </a:r>
          </a:p>
        </p:txBody>
      </p:sp>
      <p:sp>
        <p:nvSpPr>
          <p:cNvPr id="3" name="Content Placeholder 2"/>
          <p:cNvSpPr>
            <a:spLocks noGrp="1"/>
          </p:cNvSpPr>
          <p:nvPr>
            <p:ph sz="quarter" idx="1"/>
          </p:nvPr>
        </p:nvSpPr>
        <p:spPr/>
        <p:txBody>
          <a:bodyPr/>
          <a:lstStyle/>
          <a:p>
            <a:endParaRPr lang="en-US" dirty="0"/>
          </a:p>
          <a:p>
            <a:r>
              <a:rPr lang="en-US" sz="4000" dirty="0"/>
              <a:t>WHO APPROVES THE PROJECT?</a:t>
            </a:r>
          </a:p>
          <a:p>
            <a:endParaRPr lang="en-US" sz="4000" dirty="0"/>
          </a:p>
          <a:p>
            <a:r>
              <a:rPr lang="en-US" sz="4000" dirty="0"/>
              <a:t>WHEN DOES IT OCCUR?</a:t>
            </a:r>
          </a:p>
          <a:p>
            <a:endParaRPr lang="en-US" sz="4000" dirty="0"/>
          </a:p>
          <a:p>
            <a:r>
              <a:rPr lang="en-US" sz="4000" dirty="0"/>
              <a:t>WHEN IS THE PROJECT DONE?</a:t>
            </a:r>
          </a:p>
          <a:p>
            <a:pPr marL="0" indent="0">
              <a:buNone/>
            </a:pPr>
            <a:endParaRPr lang="en-US" dirty="0"/>
          </a:p>
        </p:txBody>
      </p:sp>
    </p:spTree>
    <p:extLst>
      <p:ext uri="{BB962C8B-B14F-4D97-AF65-F5344CB8AC3E}">
        <p14:creationId xmlns:p14="http://schemas.microsoft.com/office/powerpoint/2010/main" val="1248809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1: Service Project Proposal</a:t>
            </a:r>
          </a:p>
        </p:txBody>
      </p:sp>
      <p:sp>
        <p:nvSpPr>
          <p:cNvPr id="3" name="Content Placeholder 2"/>
          <p:cNvSpPr>
            <a:spLocks noGrp="1"/>
          </p:cNvSpPr>
          <p:nvPr>
            <p:ph sz="quarter" idx="1"/>
          </p:nvPr>
        </p:nvSpPr>
        <p:spPr/>
        <p:txBody>
          <a:bodyPr>
            <a:normAutofit fontScale="85000" lnSpcReduction="20000"/>
          </a:bodyPr>
          <a:lstStyle/>
          <a:p>
            <a:r>
              <a:rPr lang="en-US" dirty="0"/>
              <a:t>Guided Process</a:t>
            </a:r>
          </a:p>
          <a:p>
            <a:r>
              <a:rPr lang="en-US" dirty="0"/>
              <a:t>The Proposal is an “Overview” and the beginning of the “detailed planning”</a:t>
            </a:r>
          </a:p>
          <a:p>
            <a:r>
              <a:rPr lang="en-US" dirty="0"/>
              <a:t>Detail required for approval by District Coordinator depends on </a:t>
            </a:r>
            <a:r>
              <a:rPr lang="en-US" dirty="0">
                <a:solidFill>
                  <a:srgbClr val="FF0000"/>
                </a:solidFill>
              </a:rPr>
              <a:t>project complexity</a:t>
            </a:r>
            <a:r>
              <a:rPr lang="en-US" dirty="0"/>
              <a:t>.</a:t>
            </a:r>
          </a:p>
          <a:p>
            <a:r>
              <a:rPr lang="en-US" dirty="0"/>
              <a:t>Must address specific questions concerning project and initial planning- complexity and leadership</a:t>
            </a:r>
          </a:p>
          <a:p>
            <a:r>
              <a:rPr lang="en-US" dirty="0">
                <a:solidFill>
                  <a:srgbClr val="FF0000"/>
                </a:solidFill>
              </a:rPr>
              <a:t>The Service Project Proposal is the stage at which District Coordinator Approves the project</a:t>
            </a:r>
          </a:p>
          <a:p>
            <a:r>
              <a:rPr lang="en-US" dirty="0"/>
              <a:t>Coordinators provide initial comments/guidance on elements to be addressed in final (detailed) planning phase</a:t>
            </a:r>
          </a:p>
          <a:p>
            <a:r>
              <a:rPr lang="en-US" dirty="0">
                <a:solidFill>
                  <a:srgbClr val="FF0000"/>
                </a:solidFill>
              </a:rPr>
              <a:t>Five signatures required (Scout, SM, Committee, Beneficiary, and District)</a:t>
            </a:r>
          </a:p>
        </p:txBody>
      </p:sp>
      <p:sp>
        <p:nvSpPr>
          <p:cNvPr id="4" name="TextBox 3"/>
          <p:cNvSpPr txBox="1"/>
          <p:nvPr/>
        </p:nvSpPr>
        <p:spPr>
          <a:xfrm>
            <a:off x="4408714" y="791028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2524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Project</a:t>
            </a:r>
          </a:p>
        </p:txBody>
      </p:sp>
      <p:sp>
        <p:nvSpPr>
          <p:cNvPr id="3" name="Content Placeholder 2"/>
          <p:cNvSpPr>
            <a:spLocks noGrp="1"/>
          </p:cNvSpPr>
          <p:nvPr>
            <p:ph sz="quarter" idx="1"/>
          </p:nvPr>
        </p:nvSpPr>
        <p:spPr/>
        <p:txBody>
          <a:bodyPr>
            <a:normAutofit/>
          </a:bodyPr>
          <a:lstStyle/>
          <a:p>
            <a:r>
              <a:rPr lang="en-US" dirty="0"/>
              <a:t>Must provide sufficient information to address specific tests</a:t>
            </a:r>
          </a:p>
          <a:p>
            <a:pPr marL="0" indent="0">
              <a:buNone/>
            </a:pPr>
            <a:r>
              <a:rPr lang="en-US" sz="2000" i="1" dirty="0">
                <a:solidFill>
                  <a:srgbClr val="008000"/>
                </a:solidFill>
              </a:rPr>
              <a:t>“</a:t>
            </a:r>
            <a:r>
              <a:rPr lang="mr-IN" sz="2000" i="1" dirty="0">
                <a:solidFill>
                  <a:srgbClr val="008000"/>
                </a:solidFill>
              </a:rPr>
              <a:t>…</a:t>
            </a:r>
            <a:r>
              <a:rPr lang="en-US" sz="2000" i="1" dirty="0">
                <a:solidFill>
                  <a:srgbClr val="008000"/>
                </a:solidFill>
              </a:rPr>
              <a:t>demonstrate that the scout can plan, develop, and lead others in its execution</a:t>
            </a:r>
            <a:r>
              <a:rPr lang="mr-IN" sz="2000" i="1" dirty="0">
                <a:solidFill>
                  <a:srgbClr val="008000"/>
                </a:solidFill>
              </a:rPr>
              <a:t>…</a:t>
            </a:r>
            <a:r>
              <a:rPr lang="en-US" sz="2000" i="1" dirty="0">
                <a:solidFill>
                  <a:srgbClr val="008000"/>
                </a:solidFill>
              </a:rPr>
              <a:t>”</a:t>
            </a:r>
          </a:p>
          <a:p>
            <a:pPr lvl="1"/>
            <a:r>
              <a:rPr lang="en-US" dirty="0"/>
              <a:t>Does the Project provide sufficient opportunity (complexity) to meet the “service project” requirement</a:t>
            </a:r>
          </a:p>
          <a:p>
            <a:pPr lvl="1"/>
            <a:r>
              <a:rPr lang="en-US" dirty="0"/>
              <a:t>Project appears to be feasible</a:t>
            </a:r>
          </a:p>
          <a:p>
            <a:pPr lvl="1"/>
            <a:r>
              <a:rPr lang="en-US" dirty="0"/>
              <a:t>Safety issues will be addressed</a:t>
            </a:r>
          </a:p>
          <a:p>
            <a:pPr lvl="1"/>
            <a:r>
              <a:rPr lang="en-US" dirty="0"/>
              <a:t>Action steps for further detailed planning are included</a:t>
            </a:r>
          </a:p>
          <a:p>
            <a:pPr lvl="1"/>
            <a:r>
              <a:rPr lang="en-US" dirty="0"/>
              <a:t>Scout is on the right track with a reasonable chance for a positive experience</a:t>
            </a:r>
          </a:p>
          <a:p>
            <a:endParaRPr lang="en-US" dirty="0"/>
          </a:p>
        </p:txBody>
      </p:sp>
    </p:spTree>
    <p:extLst>
      <p:ext uri="{BB962C8B-B14F-4D97-AF65-F5344CB8AC3E}">
        <p14:creationId xmlns:p14="http://schemas.microsoft.com/office/powerpoint/2010/main" val="4240657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 Service Project Final Plan</a:t>
            </a:r>
          </a:p>
        </p:txBody>
      </p:sp>
      <p:sp>
        <p:nvSpPr>
          <p:cNvPr id="3" name="Content Placeholder 2"/>
          <p:cNvSpPr>
            <a:spLocks noGrp="1"/>
          </p:cNvSpPr>
          <p:nvPr>
            <p:ph sz="quarter" idx="1"/>
          </p:nvPr>
        </p:nvSpPr>
        <p:spPr>
          <a:xfrm>
            <a:off x="228600" y="1752600"/>
            <a:ext cx="8503920" cy="4114800"/>
          </a:xfrm>
        </p:spPr>
        <p:txBody>
          <a:bodyPr>
            <a:normAutofit/>
          </a:bodyPr>
          <a:lstStyle/>
          <a:p>
            <a:r>
              <a:rPr lang="en-US" dirty="0"/>
              <a:t>Scout, on his honor, promises to do….</a:t>
            </a:r>
          </a:p>
          <a:p>
            <a:endParaRPr lang="en-US" dirty="0"/>
          </a:p>
          <a:p>
            <a:r>
              <a:rPr lang="en-US" dirty="0">
                <a:solidFill>
                  <a:srgbClr val="FF0000"/>
                </a:solidFill>
              </a:rPr>
              <a:t>Highly recommended to work with assigned Coach to develop detailed plan</a:t>
            </a:r>
          </a:p>
          <a:p>
            <a:endParaRPr lang="en-US" dirty="0">
              <a:solidFill>
                <a:srgbClr val="FF0000"/>
              </a:solidFill>
            </a:endParaRPr>
          </a:p>
          <a:p>
            <a:r>
              <a:rPr lang="en-US" dirty="0"/>
              <a:t>Topics to be addressed same as in approved Proposal but require more thought and detail</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30366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Approvals</a:t>
            </a:r>
          </a:p>
        </p:txBody>
      </p:sp>
      <p:sp>
        <p:nvSpPr>
          <p:cNvPr id="3" name="Content Placeholder 2"/>
          <p:cNvSpPr>
            <a:spLocks noGrp="1"/>
          </p:cNvSpPr>
          <p:nvPr>
            <p:ph sz="quarter" idx="1"/>
          </p:nvPr>
        </p:nvSpPr>
        <p:spPr>
          <a:xfrm>
            <a:off x="304800" y="1676400"/>
            <a:ext cx="8503920" cy="3806952"/>
          </a:xfrm>
        </p:spPr>
        <p:txBody>
          <a:bodyPr>
            <a:normAutofit fontScale="92500"/>
          </a:bodyPr>
          <a:lstStyle/>
          <a:p>
            <a:r>
              <a:rPr lang="en-US" dirty="0"/>
              <a:t>Eagle project proposal and initial planning MUST be approved by District Coordinator </a:t>
            </a:r>
            <a:r>
              <a:rPr lang="en-US" dirty="0">
                <a:solidFill>
                  <a:srgbClr val="FF0000"/>
                </a:solidFill>
              </a:rPr>
              <a:t>BEFORE</a:t>
            </a:r>
            <a:r>
              <a:rPr lang="en-US" dirty="0"/>
              <a:t> proceeding with final planning and commencing on project</a:t>
            </a:r>
          </a:p>
          <a:p>
            <a:r>
              <a:rPr lang="en-US" dirty="0"/>
              <a:t>Fundraising plan </a:t>
            </a:r>
            <a:r>
              <a:rPr lang="en-US" dirty="0">
                <a:solidFill>
                  <a:srgbClr val="FF0000"/>
                </a:solidFill>
              </a:rPr>
              <a:t>MUST</a:t>
            </a:r>
            <a:r>
              <a:rPr lang="en-US" dirty="0"/>
              <a:t> be approved (if required) </a:t>
            </a:r>
            <a:r>
              <a:rPr lang="en-US" dirty="0">
                <a:solidFill>
                  <a:srgbClr val="FF0000"/>
                </a:solidFill>
              </a:rPr>
              <a:t>BEFORE </a:t>
            </a:r>
            <a:r>
              <a:rPr lang="en-US" dirty="0"/>
              <a:t>commencement of project or fundraising. Financial records must be kept by the scout and reviewed by Troop.</a:t>
            </a:r>
          </a:p>
          <a:p>
            <a:r>
              <a:rPr lang="en-US" dirty="0"/>
              <a:t>Project Final Plan to be reviewed by District Eagle Project Coach and have verbal approval of the beneficiary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Eagle Project</a:t>
            </a:r>
          </a:p>
        </p:txBody>
      </p:sp>
      <p:sp>
        <p:nvSpPr>
          <p:cNvPr id="3" name="Content Placeholder 2"/>
          <p:cNvSpPr>
            <a:spLocks noGrp="1"/>
          </p:cNvSpPr>
          <p:nvPr>
            <p:ph sz="quarter" idx="1"/>
          </p:nvPr>
        </p:nvSpPr>
        <p:spPr>
          <a:xfrm>
            <a:off x="304800" y="1828800"/>
            <a:ext cx="8503920" cy="3733800"/>
          </a:xfrm>
        </p:spPr>
        <p:txBody>
          <a:bodyPr>
            <a:noAutofit/>
          </a:bodyPr>
          <a:lstStyle/>
          <a:p>
            <a:r>
              <a:rPr lang="en-US" sz="2400" dirty="0"/>
              <a:t>Must benefit the “community”</a:t>
            </a:r>
          </a:p>
          <a:p>
            <a:r>
              <a:rPr lang="en-US" sz="2400" dirty="0"/>
              <a:t>Can not financially benefit a “For-Profit” entity</a:t>
            </a:r>
          </a:p>
          <a:p>
            <a:r>
              <a:rPr lang="en-US" sz="2400" dirty="0"/>
              <a:t>Not just routine labor</a:t>
            </a:r>
          </a:p>
          <a:p>
            <a:r>
              <a:rPr lang="en-US" sz="2400" dirty="0"/>
              <a:t>Not a fundraiser (although fundraising will occur)</a:t>
            </a:r>
          </a:p>
          <a:p>
            <a:r>
              <a:rPr lang="en-US" sz="2400" dirty="0"/>
              <a:t>Must Require Sufficient Complexity/Tasks to Allow Scout to Demonstrate His Ability to </a:t>
            </a:r>
            <a:r>
              <a:rPr lang="en-US" sz="2400" dirty="0">
                <a:solidFill>
                  <a:srgbClr val="FF0000"/>
                </a:solidFill>
              </a:rPr>
              <a:t>Plan</a:t>
            </a:r>
            <a:r>
              <a:rPr lang="en-US" sz="2400" dirty="0"/>
              <a:t> a Complex Project and </a:t>
            </a:r>
            <a:r>
              <a:rPr lang="en-US" sz="2400" dirty="0">
                <a:solidFill>
                  <a:srgbClr val="FF0000"/>
                </a:solidFill>
              </a:rPr>
              <a:t>Lead Others </a:t>
            </a:r>
            <a:r>
              <a:rPr lang="en-US" sz="2400" dirty="0"/>
              <a:t>in its Execution</a:t>
            </a:r>
          </a:p>
          <a:p>
            <a:r>
              <a:rPr lang="en-US" sz="2400" dirty="0"/>
              <a:t>Should be mainly Youth Labor; need 2-deep BSA registered adult leadership and use Adults as needed for dangerous tools (youth protection – female leadership)</a:t>
            </a:r>
          </a:p>
          <a:p>
            <a:r>
              <a:rPr lang="en-US" sz="2400" dirty="0">
                <a:solidFill>
                  <a:srgbClr val="00B050"/>
                </a:solidFill>
              </a:rPr>
              <a:t>Follow Troop’s Covid -19 Protocols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Plan-General Guidelines</a:t>
            </a:r>
          </a:p>
        </p:txBody>
      </p:sp>
      <p:sp>
        <p:nvSpPr>
          <p:cNvPr id="3" name="Content Placeholder 2"/>
          <p:cNvSpPr>
            <a:spLocks noGrp="1"/>
          </p:cNvSpPr>
          <p:nvPr>
            <p:ph sz="quarter" idx="1"/>
          </p:nvPr>
        </p:nvSpPr>
        <p:spPr/>
        <p:txBody>
          <a:bodyPr>
            <a:normAutofit lnSpcReduction="10000"/>
          </a:bodyPr>
          <a:lstStyle/>
          <a:p>
            <a:r>
              <a:rPr lang="en-US" dirty="0"/>
              <a:t>Details, Details, Details</a:t>
            </a:r>
          </a:p>
          <a:p>
            <a:endParaRPr lang="en-US" dirty="0"/>
          </a:p>
          <a:p>
            <a:r>
              <a:rPr lang="en-US" dirty="0"/>
              <a:t>Should be complete and detailed enough for someone not familiar with project to be able to execute without the Scout’s presence</a:t>
            </a:r>
          </a:p>
          <a:p>
            <a:endParaRPr lang="en-US" dirty="0"/>
          </a:p>
          <a:p>
            <a:r>
              <a:rPr lang="en-US" dirty="0"/>
              <a:t>On Average</a:t>
            </a:r>
          </a:p>
          <a:p>
            <a:pPr lvl="1"/>
            <a:r>
              <a:rPr lang="en-US" dirty="0"/>
              <a:t>100 hours  (must be able to demonstrate leadership and planning)</a:t>
            </a:r>
          </a:p>
          <a:p>
            <a:pPr lvl="1"/>
            <a:r>
              <a:rPr lang="en-US" dirty="0"/>
              <a:t>$300-$500 (Can vary greatly depending on type of project)</a:t>
            </a:r>
          </a:p>
          <a:p>
            <a:pPr lvl="1"/>
            <a:r>
              <a:rPr lang="en-US" dirty="0"/>
              <a:t>No minimum cost or hour requirement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3A361-DA0F-E24F-809A-5CE65917DCAA}"/>
              </a:ext>
            </a:extLst>
          </p:cNvPr>
          <p:cNvSpPr>
            <a:spLocks noGrp="1"/>
          </p:cNvSpPr>
          <p:nvPr>
            <p:ph type="title"/>
          </p:nvPr>
        </p:nvSpPr>
        <p:spPr/>
        <p:txBody>
          <a:bodyPr/>
          <a:lstStyle/>
          <a:p>
            <a:r>
              <a:rPr lang="en-US" dirty="0"/>
              <a:t>Detailed Planning</a:t>
            </a:r>
          </a:p>
        </p:txBody>
      </p:sp>
      <p:sp>
        <p:nvSpPr>
          <p:cNvPr id="3" name="Content Placeholder 2">
            <a:extLst>
              <a:ext uri="{FF2B5EF4-FFF2-40B4-BE49-F238E27FC236}">
                <a16:creationId xmlns:a16="http://schemas.microsoft.com/office/drawing/2014/main" id="{A8C294BC-80E4-6B4D-A31E-8E1A9269AD35}"/>
              </a:ext>
            </a:extLst>
          </p:cNvPr>
          <p:cNvSpPr>
            <a:spLocks noGrp="1"/>
          </p:cNvSpPr>
          <p:nvPr>
            <p:ph sz="quarter" idx="1"/>
          </p:nvPr>
        </p:nvSpPr>
        <p:spPr/>
        <p:txBody>
          <a:bodyPr>
            <a:normAutofit fontScale="92500"/>
          </a:bodyPr>
          <a:lstStyle/>
          <a:p>
            <a:r>
              <a:rPr lang="en-US" dirty="0"/>
              <a:t>Second Section of Workbook (Planning &amp; Developing)</a:t>
            </a:r>
          </a:p>
          <a:p>
            <a:pPr lvl="1"/>
            <a:r>
              <a:rPr lang="en-US" dirty="0"/>
              <a:t>Prepare detailed “Work Processes” component with Eagle Coach</a:t>
            </a:r>
          </a:p>
          <a:p>
            <a:pPr lvl="2"/>
            <a:r>
              <a:rPr lang="en-US" dirty="0"/>
              <a:t>Describes in brief detail:</a:t>
            </a:r>
          </a:p>
          <a:p>
            <a:pPr lvl="3"/>
            <a:r>
              <a:rPr lang="en-US" dirty="0"/>
              <a:t>What do:</a:t>
            </a:r>
          </a:p>
          <a:p>
            <a:pPr lvl="3"/>
            <a:r>
              <a:rPr lang="en-US" dirty="0"/>
              <a:t>Who do: (How organize volunteer teams, # teams, ages, adults)</a:t>
            </a:r>
          </a:p>
          <a:p>
            <a:pPr lvl="3"/>
            <a:r>
              <a:rPr lang="en-US" dirty="0"/>
              <a:t>What need: DETAILED</a:t>
            </a:r>
          </a:p>
          <a:p>
            <a:pPr lvl="3"/>
            <a:r>
              <a:rPr lang="en-US" dirty="0"/>
              <a:t>How long:</a:t>
            </a:r>
          </a:p>
          <a:p>
            <a:pPr lvl="3"/>
            <a:r>
              <a:rPr lang="en-US" dirty="0"/>
              <a:t>When do: (Project day, relationship of task to other tasks)</a:t>
            </a:r>
          </a:p>
          <a:p>
            <a:pPr lvl="3"/>
            <a:r>
              <a:rPr lang="en-US" dirty="0"/>
              <a:t>Where do:</a:t>
            </a:r>
          </a:p>
          <a:p>
            <a:pPr lvl="3"/>
            <a:r>
              <a:rPr lang="en-US" dirty="0"/>
              <a:t>What contingency:</a:t>
            </a:r>
          </a:p>
          <a:p>
            <a:pPr lvl="3"/>
            <a:r>
              <a:rPr lang="en-US" dirty="0"/>
              <a:t>What logistics:</a:t>
            </a:r>
          </a:p>
          <a:p>
            <a:pPr lvl="3"/>
            <a:r>
              <a:rPr lang="en-US" dirty="0"/>
              <a:t>What Safety:</a:t>
            </a:r>
          </a:p>
        </p:txBody>
      </p:sp>
    </p:spTree>
    <p:extLst>
      <p:ext uri="{BB962C8B-B14F-4D97-AF65-F5344CB8AC3E}">
        <p14:creationId xmlns:p14="http://schemas.microsoft.com/office/powerpoint/2010/main" val="1749661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36965-EF64-964C-9459-7475396B6B57}"/>
              </a:ext>
            </a:extLst>
          </p:cNvPr>
          <p:cNvSpPr>
            <a:spLocks noGrp="1"/>
          </p:cNvSpPr>
          <p:nvPr>
            <p:ph type="title"/>
          </p:nvPr>
        </p:nvSpPr>
        <p:spPr/>
        <p:txBody>
          <a:bodyPr/>
          <a:lstStyle/>
          <a:p>
            <a:r>
              <a:rPr lang="en-US" dirty="0"/>
              <a:t>Merit Badge Requirements</a:t>
            </a:r>
          </a:p>
        </p:txBody>
      </p:sp>
      <p:sp>
        <p:nvSpPr>
          <p:cNvPr id="3" name="Content Placeholder 2">
            <a:extLst>
              <a:ext uri="{FF2B5EF4-FFF2-40B4-BE49-F238E27FC236}">
                <a16:creationId xmlns:a16="http://schemas.microsoft.com/office/drawing/2014/main" id="{CA2D1932-6601-164D-A9AC-B4B52D4DEE58}"/>
              </a:ext>
            </a:extLst>
          </p:cNvPr>
          <p:cNvSpPr>
            <a:spLocks noGrp="1"/>
          </p:cNvSpPr>
          <p:nvPr>
            <p:ph sz="quarter" idx="1"/>
          </p:nvPr>
        </p:nvSpPr>
        <p:spPr/>
        <p:txBody>
          <a:bodyPr/>
          <a:lstStyle/>
          <a:p>
            <a:r>
              <a:rPr lang="en-US" dirty="0"/>
              <a:t>21 Merit Badges Required for Eagle Rank</a:t>
            </a:r>
          </a:p>
          <a:p>
            <a:r>
              <a:rPr lang="en-US" dirty="0"/>
              <a:t>13 of 17 Available Eagle Required MB Must be Earned (</a:t>
            </a:r>
            <a:r>
              <a:rPr lang="en-US" dirty="0">
                <a:solidFill>
                  <a:srgbClr val="FF0000"/>
                </a:solidFill>
              </a:rPr>
              <a:t>Prior to 6/30/22</a:t>
            </a:r>
            <a:r>
              <a:rPr lang="en-US" dirty="0"/>
              <a:t>)</a:t>
            </a:r>
          </a:p>
          <a:p>
            <a:r>
              <a:rPr lang="en-US" dirty="0"/>
              <a:t>14 of 18 Available Eagle Required MB Must be Earned (</a:t>
            </a:r>
            <a:r>
              <a:rPr lang="en-US" dirty="0">
                <a:solidFill>
                  <a:srgbClr val="FF0000"/>
                </a:solidFill>
              </a:rPr>
              <a:t>After 6/30/22</a:t>
            </a:r>
            <a:r>
              <a:rPr lang="en-US" dirty="0"/>
              <a:t>)</a:t>
            </a:r>
          </a:p>
          <a:p>
            <a:r>
              <a:rPr lang="en-US" dirty="0">
                <a:solidFill>
                  <a:srgbClr val="00B050"/>
                </a:solidFill>
              </a:rPr>
              <a:t>Citizenship in Society </a:t>
            </a:r>
            <a:r>
              <a:rPr lang="en-US" dirty="0"/>
              <a:t>NEW Eagle Required Merit Badge</a:t>
            </a:r>
          </a:p>
          <a:p>
            <a:r>
              <a:rPr lang="en-US" dirty="0"/>
              <a:t>Cit. in Society has Special Requirements for MB Counselor</a:t>
            </a:r>
          </a:p>
        </p:txBody>
      </p:sp>
    </p:spTree>
    <p:extLst>
      <p:ext uri="{BB962C8B-B14F-4D97-AF65-F5344CB8AC3E}">
        <p14:creationId xmlns:p14="http://schemas.microsoft.com/office/powerpoint/2010/main" val="1720663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Eagle Application</a:t>
            </a:r>
          </a:p>
        </p:txBody>
      </p:sp>
      <p:pic>
        <p:nvPicPr>
          <p:cNvPr id="4" name="Picture 3" descr="Page1.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24000"/>
            <a:ext cx="3656844" cy="4736592"/>
          </a:xfrm>
          <a:prstGeom prst="rect">
            <a:avLst/>
          </a:prstGeom>
        </p:spPr>
      </p:pic>
      <p:pic>
        <p:nvPicPr>
          <p:cNvPr id="5" name="Picture 4" descr="Page2.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524000"/>
            <a:ext cx="3656844" cy="4736592"/>
          </a:xfrm>
          <a:prstGeom prst="rect">
            <a:avLst/>
          </a:prstGeom>
        </p:spPr>
      </p:pic>
    </p:spTree>
    <p:extLst>
      <p:ext uri="{BB962C8B-B14F-4D97-AF65-F5344CB8AC3E}">
        <p14:creationId xmlns:p14="http://schemas.microsoft.com/office/powerpoint/2010/main" val="275899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F7667-FA14-914D-A348-6CDA7736B474}"/>
              </a:ext>
            </a:extLst>
          </p:cNvPr>
          <p:cNvSpPr>
            <a:spLocks noGrp="1"/>
          </p:cNvSpPr>
          <p:nvPr>
            <p:ph type="title"/>
          </p:nvPr>
        </p:nvSpPr>
        <p:spPr/>
        <p:txBody>
          <a:bodyPr/>
          <a:lstStyle/>
          <a:p>
            <a:r>
              <a:rPr lang="en-US" dirty="0"/>
              <a:t>2021 Eagle Scout Statistics</a:t>
            </a:r>
          </a:p>
        </p:txBody>
      </p:sp>
      <p:sp>
        <p:nvSpPr>
          <p:cNvPr id="3" name="Content Placeholder 2">
            <a:extLst>
              <a:ext uri="{FF2B5EF4-FFF2-40B4-BE49-F238E27FC236}">
                <a16:creationId xmlns:a16="http://schemas.microsoft.com/office/drawing/2014/main" id="{9DD5111F-1D84-4746-871A-E140071356A0}"/>
              </a:ext>
            </a:extLst>
          </p:cNvPr>
          <p:cNvSpPr>
            <a:spLocks noGrp="1"/>
          </p:cNvSpPr>
          <p:nvPr>
            <p:ph sz="quarter" idx="1"/>
          </p:nvPr>
        </p:nvSpPr>
        <p:spPr/>
        <p:txBody>
          <a:bodyPr numCol="2">
            <a:normAutofit fontScale="92500" lnSpcReduction="10000"/>
          </a:bodyPr>
          <a:lstStyle/>
          <a:p>
            <a:endParaRPr lang="en-US" dirty="0"/>
          </a:p>
          <a:p>
            <a:r>
              <a:rPr lang="en-US" dirty="0"/>
              <a:t>Alameda- </a:t>
            </a:r>
            <a:r>
              <a:rPr lang="en-US" dirty="0">
                <a:solidFill>
                  <a:srgbClr val="FF0000"/>
                </a:solidFill>
              </a:rPr>
              <a:t>20</a:t>
            </a:r>
          </a:p>
          <a:p>
            <a:r>
              <a:rPr lang="en-US" dirty="0"/>
              <a:t>Briones- </a:t>
            </a:r>
            <a:r>
              <a:rPr lang="en-US" dirty="0">
                <a:solidFill>
                  <a:srgbClr val="FF0000"/>
                </a:solidFill>
              </a:rPr>
              <a:t>115</a:t>
            </a:r>
          </a:p>
          <a:p>
            <a:r>
              <a:rPr lang="en-US" dirty="0"/>
              <a:t>Chief Solano- </a:t>
            </a:r>
            <a:r>
              <a:rPr lang="en-US" dirty="0">
                <a:solidFill>
                  <a:srgbClr val="FF0000"/>
                </a:solidFill>
              </a:rPr>
              <a:t>11</a:t>
            </a:r>
          </a:p>
          <a:p>
            <a:r>
              <a:rPr lang="en-US" dirty="0"/>
              <a:t>Diablo Sunrise- </a:t>
            </a:r>
            <a:r>
              <a:rPr lang="en-US" dirty="0">
                <a:solidFill>
                  <a:srgbClr val="FF0000"/>
                </a:solidFill>
              </a:rPr>
              <a:t>20</a:t>
            </a:r>
          </a:p>
          <a:p>
            <a:r>
              <a:rPr lang="en-US" dirty="0"/>
              <a:t>Golden Gate- </a:t>
            </a:r>
            <a:r>
              <a:rPr lang="en-US" dirty="0">
                <a:solidFill>
                  <a:srgbClr val="FF0000"/>
                </a:solidFill>
              </a:rPr>
              <a:t>37</a:t>
            </a:r>
          </a:p>
          <a:p>
            <a:r>
              <a:rPr lang="en-US" dirty="0"/>
              <a:t>Herms- </a:t>
            </a:r>
            <a:r>
              <a:rPr lang="en-US" dirty="0">
                <a:solidFill>
                  <a:srgbClr val="FF0000"/>
                </a:solidFill>
              </a:rPr>
              <a:t>20</a:t>
            </a:r>
          </a:p>
          <a:p>
            <a:r>
              <a:rPr lang="en-US" dirty="0"/>
              <a:t>Lake- </a:t>
            </a:r>
            <a:r>
              <a:rPr lang="en-US" dirty="0">
                <a:solidFill>
                  <a:srgbClr val="FF0000"/>
                </a:solidFill>
              </a:rPr>
              <a:t>0</a:t>
            </a:r>
          </a:p>
          <a:p>
            <a:r>
              <a:rPr lang="en-US" dirty="0"/>
              <a:t>Meridian- </a:t>
            </a:r>
            <a:r>
              <a:rPr lang="en-US" dirty="0">
                <a:solidFill>
                  <a:srgbClr val="FF0000"/>
                </a:solidFill>
              </a:rPr>
              <a:t>102</a:t>
            </a:r>
            <a:r>
              <a:rPr lang="en-US" dirty="0"/>
              <a:t>		</a:t>
            </a:r>
          </a:p>
          <a:p>
            <a:endParaRPr lang="en-US" dirty="0"/>
          </a:p>
          <a:p>
            <a:endParaRPr lang="en-US" dirty="0"/>
          </a:p>
          <a:p>
            <a:r>
              <a:rPr lang="en-US" dirty="0"/>
              <a:t>Mission Peak- </a:t>
            </a:r>
            <a:r>
              <a:rPr lang="en-US" dirty="0">
                <a:solidFill>
                  <a:srgbClr val="FF0000"/>
                </a:solidFill>
              </a:rPr>
              <a:t>93</a:t>
            </a:r>
            <a:r>
              <a:rPr lang="en-US" dirty="0"/>
              <a:t>	</a:t>
            </a:r>
          </a:p>
          <a:p>
            <a:r>
              <a:rPr lang="en-US" dirty="0"/>
              <a:t>Muir- </a:t>
            </a:r>
            <a:r>
              <a:rPr lang="en-US" dirty="0">
                <a:solidFill>
                  <a:srgbClr val="FF0000"/>
                </a:solidFill>
              </a:rPr>
              <a:t>20</a:t>
            </a:r>
          </a:p>
          <a:p>
            <a:r>
              <a:rPr lang="en-US" dirty="0"/>
              <a:t>Peralta- </a:t>
            </a:r>
            <a:r>
              <a:rPr lang="en-US" dirty="0">
                <a:solidFill>
                  <a:srgbClr val="FF0000"/>
                </a:solidFill>
              </a:rPr>
              <a:t>8</a:t>
            </a:r>
          </a:p>
          <a:p>
            <a:r>
              <a:rPr lang="en-US" dirty="0"/>
              <a:t>Silverado- </a:t>
            </a:r>
            <a:r>
              <a:rPr lang="en-US" dirty="0">
                <a:solidFill>
                  <a:srgbClr val="FF0000"/>
                </a:solidFill>
              </a:rPr>
              <a:t>16</a:t>
            </a:r>
            <a:r>
              <a:rPr lang="en-US" dirty="0"/>
              <a:t>		</a:t>
            </a:r>
          </a:p>
          <a:p>
            <a:r>
              <a:rPr lang="en-US" dirty="0"/>
              <a:t>Tres Rancho- </a:t>
            </a:r>
            <a:r>
              <a:rPr lang="en-US" dirty="0">
                <a:solidFill>
                  <a:srgbClr val="FF0000"/>
                </a:solidFill>
              </a:rPr>
              <a:t>27</a:t>
            </a:r>
            <a:r>
              <a:rPr lang="en-US" dirty="0"/>
              <a:t>		</a:t>
            </a:r>
          </a:p>
          <a:p>
            <a:r>
              <a:rPr lang="en-US" dirty="0">
                <a:solidFill>
                  <a:srgbClr val="00B050"/>
                </a:solidFill>
              </a:rPr>
              <a:t>Twin </a:t>
            </a:r>
            <a:r>
              <a:rPr lang="en-US">
                <a:solidFill>
                  <a:srgbClr val="00B050"/>
                </a:solidFill>
              </a:rPr>
              <a:t>Valley- 75 (77)</a:t>
            </a:r>
            <a:r>
              <a:rPr lang="en-US" dirty="0"/>
              <a:t>			</a:t>
            </a:r>
            <a:r>
              <a:rPr lang="en-US" dirty="0">
                <a:solidFill>
                  <a:srgbClr val="00B050"/>
                </a:solidFill>
              </a:rPr>
              <a:t>			</a:t>
            </a:r>
            <a:r>
              <a:rPr lang="en-US" dirty="0">
                <a:solidFill>
                  <a:srgbClr val="C00000"/>
                </a:solidFill>
              </a:rPr>
              <a:t>TOTAL- 564</a:t>
            </a:r>
            <a:r>
              <a:rPr lang="en-US">
                <a:solidFill>
                  <a:srgbClr val="C00000"/>
                </a:solidFill>
              </a:rPr>
              <a:t>	- 566</a:t>
            </a:r>
            <a:r>
              <a:rPr lang="en-US" dirty="0">
                <a:solidFill>
                  <a:srgbClr val="00B050"/>
                </a:solidFill>
              </a:rPr>
              <a:t>	</a:t>
            </a:r>
          </a:p>
          <a:p>
            <a:pPr marL="0" indent="0">
              <a:buNone/>
            </a:pPr>
            <a:r>
              <a:rPr lang="en-US" dirty="0">
                <a:solidFill>
                  <a:srgbClr val="00B050"/>
                </a:solidFill>
              </a:rPr>
              <a:t>			</a:t>
            </a:r>
            <a:endParaRPr lang="en-US" dirty="0">
              <a:solidFill>
                <a:srgbClr val="FF0000"/>
              </a:solidFill>
            </a:endParaRPr>
          </a:p>
        </p:txBody>
      </p:sp>
    </p:spTree>
    <p:extLst>
      <p:ext uri="{BB962C8B-B14F-4D97-AF65-F5344CB8AC3E}">
        <p14:creationId xmlns:p14="http://schemas.microsoft.com/office/powerpoint/2010/main" val="1320486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1143000"/>
          </a:xfrm>
        </p:spPr>
        <p:txBody>
          <a:bodyPr>
            <a:normAutofit/>
          </a:bodyPr>
          <a:lstStyle/>
          <a:p>
            <a:r>
              <a:rPr lang="en-US" sz="3000" dirty="0"/>
              <a:t>DUTY TO GOD</a:t>
            </a:r>
            <a:br>
              <a:rPr lang="en-US" sz="3000" dirty="0"/>
            </a:br>
            <a:r>
              <a:rPr lang="en-US" sz="3000" dirty="0"/>
              <a:t>2016 Changes</a:t>
            </a:r>
          </a:p>
        </p:txBody>
      </p:sp>
      <p:sp>
        <p:nvSpPr>
          <p:cNvPr id="3" name="Content Placeholder 2"/>
          <p:cNvSpPr>
            <a:spLocks noGrp="1"/>
          </p:cNvSpPr>
          <p:nvPr>
            <p:ph sz="quarter" idx="1"/>
          </p:nvPr>
        </p:nvSpPr>
        <p:spPr>
          <a:xfrm>
            <a:off x="301752" y="1527048"/>
            <a:ext cx="8503920" cy="4797552"/>
          </a:xfrm>
        </p:spPr>
        <p:txBody>
          <a:bodyPr>
            <a:normAutofit fontScale="92500" lnSpcReduction="20000"/>
          </a:bodyPr>
          <a:lstStyle/>
          <a:p>
            <a:r>
              <a:rPr lang="en-US" dirty="0">
                <a:solidFill>
                  <a:srgbClr val="FF0000"/>
                </a:solidFill>
              </a:rPr>
              <a:t>Updated Duty To God Requirements </a:t>
            </a:r>
            <a:r>
              <a:rPr lang="en-US" dirty="0"/>
              <a:t>(January 2016)</a:t>
            </a:r>
          </a:p>
          <a:p>
            <a:pPr marL="0" indent="0" algn="ctr">
              <a:buNone/>
            </a:pPr>
            <a:r>
              <a:rPr lang="en-US" b="1" i="1" dirty="0">
                <a:solidFill>
                  <a:srgbClr val="000090"/>
                </a:solidFill>
              </a:rPr>
              <a:t>“Tell how you have done your duty to God” </a:t>
            </a:r>
          </a:p>
          <a:p>
            <a:pPr marL="0" indent="0">
              <a:buNone/>
            </a:pPr>
            <a:endParaRPr lang="en-US" b="1" i="1" dirty="0">
              <a:solidFill>
                <a:srgbClr val="000090"/>
              </a:solidFill>
            </a:endParaRPr>
          </a:p>
          <a:p>
            <a:r>
              <a:rPr lang="en-US" dirty="0"/>
              <a:t>Scout is NOT required to participate in any organized religious group but</a:t>
            </a:r>
            <a:r>
              <a:rPr lang="mr-IN" dirty="0"/>
              <a:t>……</a:t>
            </a:r>
            <a:endParaRPr lang="en-US" dirty="0"/>
          </a:p>
          <a:p>
            <a:pPr marL="0" indent="0" algn="ctr">
              <a:buNone/>
            </a:pPr>
            <a:r>
              <a:rPr lang="en-US" b="1" i="1" dirty="0">
                <a:solidFill>
                  <a:srgbClr val="000090"/>
                </a:solidFill>
              </a:rPr>
              <a:t>“Scout does have to ascribe to the declaration of religious principles, and express belief in a higher power”</a:t>
            </a:r>
          </a:p>
          <a:p>
            <a:pPr marL="0" indent="0" algn="ctr">
              <a:buNone/>
            </a:pPr>
            <a:endParaRPr lang="en-US" b="1" i="1" dirty="0">
              <a:solidFill>
                <a:srgbClr val="000090"/>
              </a:solidFill>
            </a:endParaRPr>
          </a:p>
          <a:p>
            <a:r>
              <a:rPr lang="en-US" dirty="0"/>
              <a:t>Responsibility of Scout Master to discuss at Scout Master Conference</a:t>
            </a:r>
          </a:p>
          <a:p>
            <a:endParaRPr lang="en-US" dirty="0"/>
          </a:p>
          <a:p>
            <a:pPr marL="0" indent="0" algn="ctr">
              <a:buNone/>
            </a:pPr>
            <a:r>
              <a:rPr lang="en-US" dirty="0"/>
              <a:t>(Please don’t blindside the Board)</a:t>
            </a:r>
          </a:p>
        </p:txBody>
      </p:sp>
    </p:spTree>
    <p:extLst>
      <p:ext uri="{BB962C8B-B14F-4D97-AF65-F5344CB8AC3E}">
        <p14:creationId xmlns:p14="http://schemas.microsoft.com/office/powerpoint/2010/main" val="316253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C9DB7-0C70-AC46-AD11-7188307135BF}"/>
              </a:ext>
            </a:extLst>
          </p:cNvPr>
          <p:cNvSpPr>
            <a:spLocks noGrp="1"/>
          </p:cNvSpPr>
          <p:nvPr>
            <p:ph type="title"/>
          </p:nvPr>
        </p:nvSpPr>
        <p:spPr>
          <a:xfrm>
            <a:off x="304800" y="381000"/>
            <a:ext cx="8534400" cy="758952"/>
          </a:xfrm>
        </p:spPr>
        <p:txBody>
          <a:bodyPr>
            <a:normAutofit fontScale="90000"/>
          </a:bodyPr>
          <a:lstStyle/>
          <a:p>
            <a:r>
              <a:rPr lang="en-US" dirty="0"/>
              <a:t>TWO DEEP LEADERSHIP</a:t>
            </a:r>
            <a:br>
              <a:rPr lang="en-US" dirty="0"/>
            </a:br>
            <a:r>
              <a:rPr lang="en-US" dirty="0"/>
              <a:t>2018 Change</a:t>
            </a:r>
          </a:p>
        </p:txBody>
      </p:sp>
      <p:sp>
        <p:nvSpPr>
          <p:cNvPr id="3" name="Content Placeholder 2">
            <a:extLst>
              <a:ext uri="{FF2B5EF4-FFF2-40B4-BE49-F238E27FC236}">
                <a16:creationId xmlns:a16="http://schemas.microsoft.com/office/drawing/2014/main" id="{C68A8893-6D69-7544-8072-2B2114D998D7}"/>
              </a:ext>
            </a:extLst>
          </p:cNvPr>
          <p:cNvSpPr>
            <a:spLocks noGrp="1"/>
          </p:cNvSpPr>
          <p:nvPr>
            <p:ph sz="quarter" idx="1"/>
          </p:nvPr>
        </p:nvSpPr>
        <p:spPr>
          <a:xfrm>
            <a:off x="301752" y="2057400"/>
            <a:ext cx="8503920" cy="3425952"/>
          </a:xfrm>
        </p:spPr>
        <p:txBody>
          <a:bodyPr>
            <a:normAutofit/>
          </a:bodyPr>
          <a:lstStyle/>
          <a:p>
            <a:r>
              <a:rPr lang="en-US" dirty="0"/>
              <a:t>Eagle Projects Require:</a:t>
            </a:r>
          </a:p>
          <a:p>
            <a:pPr lvl="1"/>
            <a:r>
              <a:rPr lang="en-US" dirty="0"/>
              <a:t>Minimum of 2 adults present during all execution phases</a:t>
            </a:r>
          </a:p>
          <a:p>
            <a:pPr lvl="1"/>
            <a:r>
              <a:rPr lang="en-US" dirty="0"/>
              <a:t>Both Adults MUST BE registered scouters and 21 years of age</a:t>
            </a:r>
          </a:p>
          <a:p>
            <a:pPr lvl="1"/>
            <a:r>
              <a:rPr lang="en-US" dirty="0"/>
              <a:t>Both adults MUST HAVE</a:t>
            </a:r>
            <a:r>
              <a:rPr lang="en-US" dirty="0">
                <a:solidFill>
                  <a:srgbClr val="FF0000"/>
                </a:solidFill>
              </a:rPr>
              <a:t> </a:t>
            </a:r>
            <a:r>
              <a:rPr lang="en-US" dirty="0"/>
              <a:t>current Youth Protection Training</a:t>
            </a:r>
          </a:p>
          <a:p>
            <a:pPr lvl="1"/>
            <a:r>
              <a:rPr lang="en-US" dirty="0"/>
              <a:t>All adults MUST Adhere to BSA Youth Protection Policies, especially proximity to youth</a:t>
            </a:r>
          </a:p>
          <a:p>
            <a:pPr lvl="1"/>
            <a:r>
              <a:rPr lang="en-US" dirty="0"/>
              <a:t>Adult leaders MUST BE knowledgeable of Guide to Safe Scouting Tool Use Policies</a:t>
            </a:r>
          </a:p>
        </p:txBody>
      </p:sp>
    </p:spTree>
    <p:extLst>
      <p:ext uri="{BB962C8B-B14F-4D97-AF65-F5344CB8AC3E}">
        <p14:creationId xmlns:p14="http://schemas.microsoft.com/office/powerpoint/2010/main" val="3483766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Service Hours</a:t>
            </a:r>
          </a:p>
        </p:txBody>
      </p:sp>
      <p:sp>
        <p:nvSpPr>
          <p:cNvPr id="3" name="Content Placeholder 2"/>
          <p:cNvSpPr>
            <a:spLocks noGrp="1"/>
          </p:cNvSpPr>
          <p:nvPr>
            <p:ph sz="quarter" idx="1"/>
          </p:nvPr>
        </p:nvSpPr>
        <p:spPr/>
        <p:txBody>
          <a:bodyPr>
            <a:normAutofit lnSpcReduction="10000"/>
          </a:bodyPr>
          <a:lstStyle/>
          <a:p>
            <a:pPr>
              <a:spcAft>
                <a:spcPts val="1200"/>
              </a:spcAft>
            </a:pPr>
            <a:r>
              <a:rPr lang="en-US" sz="3600" dirty="0"/>
              <a:t>Scout needs to keep records of all Volunteer Hours</a:t>
            </a:r>
          </a:p>
          <a:p>
            <a:pPr lvl="2">
              <a:spcAft>
                <a:spcPts val="1200"/>
              </a:spcAft>
            </a:pPr>
            <a:r>
              <a:rPr lang="en-US" sz="2900" dirty="0"/>
              <a:t>See workbook part 3 </a:t>
            </a:r>
          </a:p>
          <a:p>
            <a:pPr marL="274320" lvl="2">
              <a:spcAft>
                <a:spcPts val="1200"/>
              </a:spcAft>
            </a:pPr>
            <a:r>
              <a:rPr lang="en-US" sz="1600" dirty="0">
                <a:solidFill>
                  <a:srgbClr val="FF0000"/>
                </a:solidFill>
              </a:rPr>
              <a:t>(Eagle Candidate needs to track planning/execution </a:t>
            </a:r>
            <a:r>
              <a:rPr lang="en-US" sz="1600" dirty="0" err="1">
                <a:solidFill>
                  <a:srgbClr val="FF0000"/>
                </a:solidFill>
              </a:rPr>
              <a:t>hrs</a:t>
            </a:r>
            <a:r>
              <a:rPr lang="en-US" sz="1600" dirty="0">
                <a:solidFill>
                  <a:srgbClr val="FF0000"/>
                </a:solidFill>
              </a:rPr>
              <a:t>)</a:t>
            </a:r>
          </a:p>
          <a:p>
            <a:pPr>
              <a:spcAft>
                <a:spcPts val="1200"/>
              </a:spcAft>
            </a:pPr>
            <a:r>
              <a:rPr lang="en-US" sz="3600" dirty="0"/>
              <a:t>Add to Project Workbook Report</a:t>
            </a:r>
          </a:p>
          <a:p>
            <a:pPr>
              <a:spcAft>
                <a:spcPts val="1200"/>
              </a:spcAft>
            </a:pPr>
            <a:r>
              <a:rPr lang="en-US" sz="3600" dirty="0"/>
              <a:t>Provide a Copy to Troop Advancement Chair</a:t>
            </a:r>
          </a:p>
          <a:p>
            <a:endParaRPr lang="en-US" dirty="0"/>
          </a:p>
        </p:txBody>
      </p:sp>
    </p:spTree>
    <p:extLst>
      <p:ext uri="{BB962C8B-B14F-4D97-AF65-F5344CB8AC3E}">
        <p14:creationId xmlns:p14="http://schemas.microsoft.com/office/powerpoint/2010/main" val="3405003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Eagle Rank Submittal Requirements</a:t>
            </a:r>
          </a:p>
        </p:txBody>
      </p:sp>
      <p:sp>
        <p:nvSpPr>
          <p:cNvPr id="3" name="Content Placeholder 2"/>
          <p:cNvSpPr>
            <a:spLocks noGrp="1"/>
          </p:cNvSpPr>
          <p:nvPr>
            <p:ph sz="quarter" idx="1"/>
          </p:nvPr>
        </p:nvSpPr>
        <p:spPr>
          <a:xfrm>
            <a:off x="304800" y="1981200"/>
            <a:ext cx="8503920" cy="4572000"/>
          </a:xfrm>
        </p:spPr>
        <p:txBody>
          <a:bodyPr>
            <a:normAutofit fontScale="85000" lnSpcReduction="20000"/>
          </a:bodyPr>
          <a:lstStyle/>
          <a:p>
            <a:r>
              <a:rPr lang="en-US" dirty="0"/>
              <a:t>TO Council Offices:</a:t>
            </a:r>
          </a:p>
          <a:p>
            <a:pPr lvl="1"/>
            <a:r>
              <a:rPr lang="en-US" dirty="0"/>
              <a:t>Original Eagle Rank Application </a:t>
            </a:r>
          </a:p>
          <a:p>
            <a:pPr lvl="1"/>
            <a:r>
              <a:rPr lang="en-US" dirty="0"/>
              <a:t>(1) copy of the Scout’s Ambition Statement                                   </a:t>
            </a:r>
          </a:p>
          <a:p>
            <a:pPr marL="274320" lvl="1" indent="0">
              <a:buNone/>
            </a:pPr>
            <a:r>
              <a:rPr lang="en-US" sz="1600" dirty="0">
                <a:solidFill>
                  <a:srgbClr val="FF0000"/>
                </a:solidFill>
              </a:rPr>
              <a:t>	(should be reviewed by SM at SM conference)</a:t>
            </a:r>
            <a:endParaRPr lang="en-US" sz="1600" dirty="0"/>
          </a:p>
          <a:p>
            <a:r>
              <a:rPr lang="en-US" dirty="0"/>
              <a:t>TO DISTRICT EAGLE COORDINATOR:</a:t>
            </a:r>
          </a:p>
          <a:p>
            <a:r>
              <a:rPr lang="en-US" dirty="0">
                <a:solidFill>
                  <a:srgbClr val="00B050"/>
                </a:solidFill>
              </a:rPr>
              <a:t>Electronic</a:t>
            </a:r>
            <a:r>
              <a:rPr lang="en-US" dirty="0"/>
              <a:t> copies of:</a:t>
            </a:r>
          </a:p>
          <a:p>
            <a:pPr lvl="1"/>
            <a:r>
              <a:rPr lang="en-US" dirty="0"/>
              <a:t>Eagle Scout Service Project Workbook</a:t>
            </a:r>
          </a:p>
          <a:p>
            <a:pPr marL="274320" lvl="1" indent="0">
              <a:buNone/>
            </a:pPr>
            <a:r>
              <a:rPr lang="en-US" sz="1600" dirty="0">
                <a:solidFill>
                  <a:srgbClr val="FF0000"/>
                </a:solidFill>
              </a:rPr>
              <a:t>	(should be reviewed by SM at SM conference) </a:t>
            </a:r>
          </a:p>
          <a:p>
            <a:pPr lvl="1"/>
            <a:r>
              <a:rPr lang="en-US" dirty="0"/>
              <a:t>Work Processes</a:t>
            </a:r>
          </a:p>
          <a:p>
            <a:pPr lvl="1"/>
            <a:r>
              <a:rPr lang="en-US" dirty="0"/>
              <a:t>Photo of MB Sash/Advancement History</a:t>
            </a:r>
          </a:p>
          <a:p>
            <a:pPr lvl="1"/>
            <a:r>
              <a:rPr lang="en-US" dirty="0"/>
              <a:t>Copy of Ambition Statement</a:t>
            </a:r>
          </a:p>
          <a:p>
            <a:pPr lvl="1"/>
            <a:r>
              <a:rPr lang="en-US" dirty="0"/>
              <a:t>Select Project Photos</a:t>
            </a:r>
            <a:endParaRPr lang="en-US" sz="1500" dirty="0">
              <a:solidFill>
                <a:srgbClr val="FF0000"/>
              </a:solidFill>
            </a:endParaRPr>
          </a:p>
          <a:p>
            <a:endParaRPr lang="en-US" dirty="0"/>
          </a:p>
          <a:p>
            <a:r>
              <a:rPr lang="en-US" dirty="0">
                <a:solidFill>
                  <a:srgbClr val="FF0000"/>
                </a:solidFill>
              </a:rPr>
              <a:t>IDEALLY BEFORE 18</a:t>
            </a:r>
            <a:r>
              <a:rPr lang="en-US" baseline="30000" dirty="0">
                <a:solidFill>
                  <a:srgbClr val="FF0000"/>
                </a:solidFill>
              </a:rPr>
              <a:t>TH</a:t>
            </a:r>
            <a:r>
              <a:rPr lang="en-US" dirty="0">
                <a:solidFill>
                  <a:srgbClr val="FF0000"/>
                </a:solidFill>
              </a:rPr>
              <a:t> BIRTHDAY</a:t>
            </a:r>
          </a:p>
        </p:txBody>
      </p:sp>
    </p:spTree>
    <p:extLst>
      <p:ext uri="{BB962C8B-B14F-4D97-AF65-F5344CB8AC3E}">
        <p14:creationId xmlns:p14="http://schemas.microsoft.com/office/powerpoint/2010/main" val="4260262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8F06B-3C95-A840-A1D7-A8B692AFC652}"/>
              </a:ext>
            </a:extLst>
          </p:cNvPr>
          <p:cNvSpPr>
            <a:spLocks noGrp="1"/>
          </p:cNvSpPr>
          <p:nvPr>
            <p:ph type="title"/>
          </p:nvPr>
        </p:nvSpPr>
        <p:spPr>
          <a:xfrm>
            <a:off x="301752" y="152400"/>
            <a:ext cx="8534400" cy="986028"/>
          </a:xfrm>
        </p:spPr>
        <p:txBody>
          <a:bodyPr>
            <a:normAutofit fontScale="90000"/>
          </a:bodyPr>
          <a:lstStyle/>
          <a:p>
            <a:r>
              <a:rPr lang="en-US" dirty="0"/>
              <a:t>Council/National Certification </a:t>
            </a:r>
            <a:br>
              <a:rPr lang="en-US" dirty="0"/>
            </a:br>
            <a:r>
              <a:rPr lang="en-US" dirty="0"/>
              <a:t>of Application</a:t>
            </a:r>
          </a:p>
        </p:txBody>
      </p:sp>
      <p:sp>
        <p:nvSpPr>
          <p:cNvPr id="3" name="Content Placeholder 2">
            <a:extLst>
              <a:ext uri="{FF2B5EF4-FFF2-40B4-BE49-F238E27FC236}">
                <a16:creationId xmlns:a16="http://schemas.microsoft.com/office/drawing/2014/main" id="{B3087EB3-EE6E-D941-9BB0-4D39A9AA24B9}"/>
              </a:ext>
            </a:extLst>
          </p:cNvPr>
          <p:cNvSpPr>
            <a:spLocks noGrp="1"/>
          </p:cNvSpPr>
          <p:nvPr>
            <p:ph sz="quarter" idx="1"/>
          </p:nvPr>
        </p:nvSpPr>
        <p:spPr/>
        <p:txBody>
          <a:bodyPr/>
          <a:lstStyle/>
          <a:p>
            <a:endParaRPr lang="en-US" dirty="0"/>
          </a:p>
          <a:p>
            <a:endParaRPr lang="en-US" dirty="0"/>
          </a:p>
          <a:p>
            <a:r>
              <a:rPr lang="en-US" dirty="0"/>
              <a:t>ALL merit badges </a:t>
            </a:r>
            <a:r>
              <a:rPr lang="en-US" dirty="0">
                <a:solidFill>
                  <a:srgbClr val="FF0000"/>
                </a:solidFill>
              </a:rPr>
              <a:t>MUST BE </a:t>
            </a:r>
            <a:r>
              <a:rPr lang="en-US" dirty="0"/>
              <a:t>in National Database</a:t>
            </a:r>
          </a:p>
          <a:p>
            <a:pPr lvl="1"/>
            <a:r>
              <a:rPr lang="en-US" dirty="0"/>
              <a:t>Check using </a:t>
            </a:r>
            <a:r>
              <a:rPr lang="en-US" dirty="0" err="1"/>
              <a:t>Scoutbook.com</a:t>
            </a:r>
            <a:endParaRPr lang="en-US" dirty="0"/>
          </a:p>
          <a:p>
            <a:r>
              <a:rPr lang="en-US" dirty="0"/>
              <a:t>Scout/Troop should review National Records periodically</a:t>
            </a:r>
          </a:p>
          <a:p>
            <a:r>
              <a:rPr lang="en-US" dirty="0"/>
              <a:t>Mistakes in records </a:t>
            </a:r>
            <a:r>
              <a:rPr lang="en-US" dirty="0">
                <a:solidFill>
                  <a:srgbClr val="FF0000"/>
                </a:solidFill>
              </a:rPr>
              <a:t>WILL DELAY </a:t>
            </a:r>
            <a:r>
              <a:rPr lang="en-US" dirty="0"/>
              <a:t>processing and certification</a:t>
            </a:r>
          </a:p>
        </p:txBody>
      </p:sp>
    </p:spTree>
    <p:extLst>
      <p:ext uri="{BB962C8B-B14F-4D97-AF65-F5344CB8AC3E}">
        <p14:creationId xmlns:p14="http://schemas.microsoft.com/office/powerpoint/2010/main" val="1152979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Eagle Boards</a:t>
            </a:r>
          </a:p>
        </p:txBody>
      </p:sp>
      <p:sp>
        <p:nvSpPr>
          <p:cNvPr id="3" name="Content Placeholder 2"/>
          <p:cNvSpPr>
            <a:spLocks noGrp="1"/>
          </p:cNvSpPr>
          <p:nvPr>
            <p:ph sz="quarter" idx="1"/>
          </p:nvPr>
        </p:nvSpPr>
        <p:spPr/>
        <p:txBody>
          <a:bodyPr>
            <a:normAutofit/>
          </a:bodyPr>
          <a:lstStyle/>
          <a:p>
            <a:r>
              <a:rPr lang="en-US" dirty="0"/>
              <a:t>As needed and Board Members Available </a:t>
            </a:r>
            <a:r>
              <a:rPr lang="en-US" sz="2000" dirty="0">
                <a:solidFill>
                  <a:srgbClr val="FF0000"/>
                </a:solidFill>
              </a:rPr>
              <a:t>Pleasanton/Dublin Troop Boards need volunteers)</a:t>
            </a:r>
          </a:p>
          <a:p>
            <a:r>
              <a:rPr lang="en-US" dirty="0"/>
              <a:t>Board Members must have internet capable of video conferencing</a:t>
            </a:r>
          </a:p>
          <a:p>
            <a:r>
              <a:rPr lang="en-US" dirty="0"/>
              <a:t>Scouts in Full uniform with MB sash and all received MBs sewn on. </a:t>
            </a:r>
            <a:r>
              <a:rPr lang="en-US" sz="2400" dirty="0"/>
              <a:t>(Note: Scout should receive and sew on all last minute MBs, if possible)</a:t>
            </a:r>
          </a:p>
          <a:p>
            <a:r>
              <a:rPr lang="en-US" sz="2400" dirty="0">
                <a:solidFill>
                  <a:srgbClr val="00B050"/>
                </a:solidFill>
              </a:rPr>
              <a:t>COVID-19 requiring video conferencing</a:t>
            </a:r>
          </a:p>
          <a:p>
            <a:pPr marL="0" indent="0">
              <a:buNone/>
            </a:pP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Eagle Board of Review</a:t>
            </a:r>
          </a:p>
        </p:txBody>
      </p:sp>
      <p:sp>
        <p:nvSpPr>
          <p:cNvPr id="3" name="Content Placeholder 2"/>
          <p:cNvSpPr>
            <a:spLocks noGrp="1"/>
          </p:cNvSpPr>
          <p:nvPr>
            <p:ph sz="quarter" idx="1"/>
          </p:nvPr>
        </p:nvSpPr>
        <p:spPr>
          <a:xfrm>
            <a:off x="228600" y="2743200"/>
            <a:ext cx="8503920" cy="2206752"/>
          </a:xfrm>
        </p:spPr>
        <p:txBody>
          <a:bodyPr>
            <a:normAutofit lnSpcReduction="10000"/>
          </a:bodyPr>
          <a:lstStyle/>
          <a:p>
            <a:r>
              <a:rPr lang="en-US" dirty="0"/>
              <a:t>Note:  Failure to perform adequate planning for Eagle Scout Service Project, as required in the Project Final Plan, can result in denial of Eagle Rank</a:t>
            </a:r>
          </a:p>
          <a:p>
            <a:r>
              <a:rPr lang="en-US" i="1" dirty="0"/>
              <a:t>It could still be a good service project, just not an Eagle Scout Service Project </a:t>
            </a:r>
          </a:p>
        </p:txBody>
      </p:sp>
    </p:spTree>
    <p:extLst>
      <p:ext uri="{BB962C8B-B14F-4D97-AF65-F5344CB8AC3E}">
        <p14:creationId xmlns:p14="http://schemas.microsoft.com/office/powerpoint/2010/main" val="1373225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Troop/Crew Responsibilities</a:t>
            </a:r>
          </a:p>
        </p:txBody>
      </p:sp>
      <p:sp>
        <p:nvSpPr>
          <p:cNvPr id="3" name="Content Placeholder 2"/>
          <p:cNvSpPr>
            <a:spLocks noGrp="1"/>
          </p:cNvSpPr>
          <p:nvPr>
            <p:ph sz="quarter" idx="1"/>
          </p:nvPr>
        </p:nvSpPr>
        <p:spPr>
          <a:xfrm>
            <a:off x="301752" y="1524000"/>
            <a:ext cx="8503920" cy="4572000"/>
          </a:xfrm>
        </p:spPr>
        <p:txBody>
          <a:bodyPr>
            <a:normAutofit fontScale="77500" lnSpcReduction="20000"/>
          </a:bodyPr>
          <a:lstStyle/>
          <a:p>
            <a:endParaRPr lang="en-US" dirty="0"/>
          </a:p>
          <a:p>
            <a:r>
              <a:rPr lang="en-US" dirty="0"/>
              <a:t>Help/Mentor Scout to prepare Project Plan</a:t>
            </a:r>
          </a:p>
          <a:p>
            <a:pPr lvl="1"/>
            <a:r>
              <a:rPr lang="en-US" dirty="0"/>
              <a:t>Ensure detail is in the Project Plan</a:t>
            </a:r>
          </a:p>
          <a:p>
            <a:pPr lvl="1"/>
            <a:r>
              <a:rPr lang="en-US" dirty="0"/>
              <a:t>Project well thought out, Achievable, Financeable</a:t>
            </a:r>
          </a:p>
          <a:p>
            <a:pPr lvl="1"/>
            <a:r>
              <a:rPr lang="en-US" i="1" dirty="0">
                <a:solidFill>
                  <a:srgbClr val="3366FF"/>
                </a:solidFill>
              </a:rPr>
              <a:t>Work with Scout to ensure that the Eagle Project Plan is as complete as possible!</a:t>
            </a:r>
          </a:p>
          <a:p>
            <a:pPr lvl="1"/>
            <a:r>
              <a:rPr lang="en-US" dirty="0"/>
              <a:t>Make sure everything is complete (Eagle Scout Application, Personal Ambition Statement, Eagle Project Work Book)</a:t>
            </a:r>
          </a:p>
          <a:p>
            <a:pPr lvl="1">
              <a:buNone/>
            </a:pPr>
            <a:r>
              <a:rPr lang="en-US" dirty="0">
                <a:solidFill>
                  <a:srgbClr val="FF0000"/>
                </a:solidFill>
              </a:rPr>
              <a:t>We DO NOT want to turn a Scout down because of missing or incomplete work</a:t>
            </a:r>
          </a:p>
          <a:p>
            <a:pPr lvl="1"/>
            <a:endParaRPr lang="en-US" dirty="0"/>
          </a:p>
          <a:p>
            <a:r>
              <a:rPr lang="en-US" dirty="0"/>
              <a:t>Prepare Eagle Scout Candidates for Eagle Board of Review</a:t>
            </a:r>
          </a:p>
          <a:p>
            <a:pPr lvl="2"/>
            <a:r>
              <a:rPr lang="en-US" dirty="0"/>
              <a:t>During SM conference make sure scout knows and understands basic BSA Principals (Law, Oath, Outdoor Code, Motto, Slogan)</a:t>
            </a:r>
          </a:p>
          <a:p>
            <a:pPr lvl="2"/>
            <a:r>
              <a:rPr lang="en-US" dirty="0"/>
              <a:t>Can speak to his adherence to his pledged duties (God and Country, Community, Self) and obligations (Points of Law, Slogan, Motto)</a:t>
            </a:r>
          </a:p>
          <a:p>
            <a:pPr lvl="2"/>
            <a:r>
              <a:rPr lang="en-US" dirty="0"/>
              <a:t>Can speak to his leadership experiences</a:t>
            </a:r>
          </a:p>
          <a:p>
            <a:pPr lvl="2"/>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Troop/Crew Responsibilities</a:t>
            </a:r>
          </a:p>
        </p:txBody>
      </p:sp>
      <p:sp>
        <p:nvSpPr>
          <p:cNvPr id="3" name="Content Placeholder 2"/>
          <p:cNvSpPr>
            <a:spLocks noGrp="1"/>
          </p:cNvSpPr>
          <p:nvPr>
            <p:ph sz="quarter" idx="1"/>
          </p:nvPr>
        </p:nvSpPr>
        <p:spPr/>
        <p:txBody>
          <a:bodyPr>
            <a:normAutofit/>
          </a:bodyPr>
          <a:lstStyle/>
          <a:p>
            <a:pPr>
              <a:buNone/>
            </a:pPr>
            <a:endParaRPr lang="en-US" dirty="0"/>
          </a:p>
          <a:p>
            <a:r>
              <a:rPr lang="en-US" dirty="0"/>
              <a:t>Participate in Eagle Boards</a:t>
            </a:r>
          </a:p>
          <a:p>
            <a:pPr lvl="1"/>
            <a:r>
              <a:rPr lang="en-US" dirty="0"/>
              <a:t>Need Volunteers </a:t>
            </a:r>
          </a:p>
          <a:p>
            <a:pPr lvl="2"/>
            <a:r>
              <a:rPr lang="en-US" dirty="0"/>
              <a:t>Jill  </a:t>
            </a:r>
            <a:r>
              <a:rPr lang="en-US" dirty="0" err="1"/>
              <a:t>Zollinger</a:t>
            </a:r>
            <a:r>
              <a:rPr lang="en-US" dirty="0"/>
              <a:t> coordinating </a:t>
            </a:r>
            <a:r>
              <a:rPr lang="en-US" sz="1800" dirty="0"/>
              <a:t>(email: </a:t>
            </a:r>
            <a:r>
              <a:rPr lang="en-US" sz="1800" dirty="0">
                <a:hlinkClick r:id="rId2"/>
              </a:rPr>
              <a:t>Ttveagleboard@yahoo.com</a:t>
            </a:r>
            <a:r>
              <a:rPr lang="en-US" sz="1800" dirty="0"/>
              <a:t>) </a:t>
            </a:r>
          </a:p>
          <a:p>
            <a:pPr lvl="1"/>
            <a:r>
              <a:rPr lang="en-US" dirty="0"/>
              <a:t>Most months have 2-6 scouts per night (5-10 scouts per month); 50+/year</a:t>
            </a:r>
          </a:p>
          <a:p>
            <a:pPr lvl="1"/>
            <a:r>
              <a:rPr lang="en-US" dirty="0"/>
              <a:t>SMs, ASMs, Committee Members, Pack Members, Crew Advisors; Registered Adults</a:t>
            </a:r>
          </a:p>
          <a:p>
            <a:r>
              <a:rPr lang="en-US" dirty="0">
                <a:solidFill>
                  <a:srgbClr val="00B050"/>
                </a:solidFill>
              </a:rPr>
              <a:t>COVID-19: notify district coordinator if able to serve on Eagle Boards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000" dirty="0"/>
              <a:t>QUESTIONS</a:t>
            </a:r>
          </a:p>
          <a:p>
            <a:pPr marL="0" indent="0" algn="ctr">
              <a:buNone/>
            </a:pPr>
            <a:r>
              <a:rPr lang="en-US" sz="4000" dirty="0"/>
              <a:t>??????</a:t>
            </a:r>
          </a:p>
        </p:txBody>
      </p:sp>
    </p:spTree>
    <p:extLst>
      <p:ext uri="{BB962C8B-B14F-4D97-AF65-F5344CB8AC3E}">
        <p14:creationId xmlns:p14="http://schemas.microsoft.com/office/powerpoint/2010/main" val="105792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1-Eagle Process</a:t>
            </a:r>
          </a:p>
        </p:txBody>
      </p:sp>
      <p:sp>
        <p:nvSpPr>
          <p:cNvPr id="3" name="Content Placeholder 2"/>
          <p:cNvSpPr>
            <a:spLocks noGrp="1"/>
          </p:cNvSpPr>
          <p:nvPr>
            <p:ph sz="quarter" idx="1"/>
          </p:nvPr>
        </p:nvSpPr>
        <p:spPr/>
        <p:txBody>
          <a:bodyPr>
            <a:normAutofit fontScale="92500" lnSpcReduction="10000"/>
          </a:bodyPr>
          <a:lstStyle/>
          <a:p>
            <a:r>
              <a:rPr lang="en-US" sz="3200" dirty="0">
                <a:ln>
                  <a:solidFill>
                    <a:schemeClr val="tx1"/>
                  </a:solidFill>
                </a:ln>
                <a:solidFill>
                  <a:srgbClr val="FF0000"/>
                </a:solidFill>
              </a:rPr>
              <a:t>Scouts must contact (phone/email) District Eagle Coordinators for appointment to Review Council Eagle Advancement Requirements and Process </a:t>
            </a:r>
          </a:p>
          <a:p>
            <a:r>
              <a:rPr lang="en-US" dirty="0">
                <a:solidFill>
                  <a:schemeClr val="tx1"/>
                </a:solidFill>
              </a:rPr>
              <a:t>Contact during evening hours if </a:t>
            </a:r>
            <a:r>
              <a:rPr lang="en-US" dirty="0"/>
              <a:t>by phone</a:t>
            </a:r>
          </a:p>
          <a:p>
            <a:pPr marL="908050" indent="-273050"/>
            <a:r>
              <a:rPr lang="en-US" dirty="0">
                <a:solidFill>
                  <a:schemeClr val="tx1"/>
                </a:solidFill>
              </a:rPr>
              <a:t>Appointment takes approximately </a:t>
            </a:r>
            <a:r>
              <a:rPr lang="en-US" dirty="0"/>
              <a:t>1-1.5 hour</a:t>
            </a:r>
          </a:p>
          <a:p>
            <a:pPr marL="908050" indent="-273050"/>
            <a:r>
              <a:rPr lang="en-US" dirty="0">
                <a:solidFill>
                  <a:schemeClr val="tx1"/>
                </a:solidFill>
              </a:rPr>
              <a:t>Be in full uniform</a:t>
            </a:r>
          </a:p>
          <a:p>
            <a:pPr marL="908050" indent="-273050"/>
            <a:r>
              <a:rPr lang="en-US" dirty="0">
                <a:solidFill>
                  <a:schemeClr val="tx1"/>
                </a:solidFill>
              </a:rPr>
              <a:t>Bring paper/pencil</a:t>
            </a:r>
          </a:p>
          <a:p>
            <a:pPr marL="908050" indent="-273050"/>
            <a:r>
              <a:rPr lang="en-US" b="1" dirty="0"/>
              <a:t>Parent / Guardian </a:t>
            </a:r>
            <a:r>
              <a:rPr lang="en-US" dirty="0"/>
              <a:t>must accompany Scout </a:t>
            </a:r>
          </a:p>
          <a:p>
            <a:pPr marL="908050" indent="-273050"/>
            <a:r>
              <a:rPr lang="en-US" dirty="0">
                <a:solidFill>
                  <a:srgbClr val="00B050"/>
                </a:solidFill>
              </a:rPr>
              <a:t>Under COVID-19, video conferences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Eagle Packet Topics</a:t>
            </a:r>
          </a:p>
        </p:txBody>
      </p:sp>
      <p:sp>
        <p:nvSpPr>
          <p:cNvPr id="3" name="Content Placeholder 2"/>
          <p:cNvSpPr>
            <a:spLocks noGrp="1"/>
          </p:cNvSpPr>
          <p:nvPr>
            <p:ph sz="quarter" idx="1"/>
          </p:nvPr>
        </p:nvSpPr>
        <p:spPr>
          <a:xfrm>
            <a:off x="381000" y="1676400"/>
            <a:ext cx="8503920" cy="4264152"/>
          </a:xfrm>
        </p:spPr>
        <p:txBody>
          <a:bodyPr>
            <a:normAutofit/>
          </a:bodyPr>
          <a:lstStyle/>
          <a:p>
            <a:r>
              <a:rPr lang="en-US" sz="2200" dirty="0"/>
              <a:t>Life to Eagle Advancement Requirements and Guidance Document</a:t>
            </a:r>
          </a:p>
          <a:p>
            <a:r>
              <a:rPr lang="en-US" sz="2200" dirty="0"/>
              <a:t>Official Eagle Scout Service Project Workbook 519-217c</a:t>
            </a:r>
          </a:p>
          <a:p>
            <a:pPr marL="0" indent="0">
              <a:buNone/>
            </a:pPr>
            <a:r>
              <a:rPr lang="en-US" sz="2200" dirty="0"/>
              <a:t>   </a:t>
            </a:r>
            <a:r>
              <a:rPr lang="en-US" sz="2200" dirty="0">
                <a:solidFill>
                  <a:srgbClr val="FF0000"/>
                </a:solidFill>
              </a:rPr>
              <a:t>(Jan. 2021 printing)</a:t>
            </a:r>
          </a:p>
          <a:p>
            <a:r>
              <a:rPr lang="en-US" sz="2200" dirty="0"/>
              <a:t>Official Eagle Scout Rank Application 512-728                             </a:t>
            </a:r>
            <a:r>
              <a:rPr lang="en-US" sz="2200" dirty="0">
                <a:solidFill>
                  <a:srgbClr val="FF0000"/>
                </a:solidFill>
              </a:rPr>
              <a:t>(Jan. 2022 printing) (</a:t>
            </a:r>
            <a:r>
              <a:rPr lang="en-US" sz="2200" dirty="0" err="1">
                <a:solidFill>
                  <a:srgbClr val="FF0000"/>
                </a:solidFill>
              </a:rPr>
              <a:t>Scoutbook</a:t>
            </a:r>
            <a:r>
              <a:rPr lang="en-US" sz="2200" dirty="0">
                <a:solidFill>
                  <a:srgbClr val="FF0000"/>
                </a:solidFill>
              </a:rPr>
              <a:t>)</a:t>
            </a:r>
          </a:p>
          <a:p>
            <a:r>
              <a:rPr lang="en-US" sz="2200" dirty="0"/>
              <a:t>BSA Service Project Planning Guide 680-027</a:t>
            </a:r>
          </a:p>
          <a:p>
            <a:r>
              <a:rPr lang="en-US" sz="2200" dirty="0"/>
              <a:t>BSA Age Guidelines For Tool Use 680-028</a:t>
            </a:r>
          </a:p>
          <a:p>
            <a:r>
              <a:rPr lang="en-US" sz="2200" dirty="0">
                <a:solidFill>
                  <a:srgbClr val="FF0000"/>
                </a:solidFill>
              </a:rPr>
              <a:t>A Parent or Guardian MUST Attend</a:t>
            </a:r>
          </a:p>
          <a:p>
            <a:r>
              <a:rPr lang="en-US" sz="2200" dirty="0">
                <a:solidFill>
                  <a:srgbClr val="FF0000"/>
                </a:solidFill>
              </a:rPr>
              <a:t>Troop Eagle Advisors / Coaches Should Attend Sessions Periodically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08FD-09DE-6A4B-8BE6-99920509B777}"/>
              </a:ext>
            </a:extLst>
          </p:cNvPr>
          <p:cNvSpPr>
            <a:spLocks noGrp="1"/>
          </p:cNvSpPr>
          <p:nvPr>
            <p:ph type="title"/>
          </p:nvPr>
        </p:nvSpPr>
        <p:spPr/>
        <p:txBody>
          <a:bodyPr/>
          <a:lstStyle/>
          <a:p>
            <a:r>
              <a:rPr lang="en-US" dirty="0"/>
              <a:t>Eagle Candidates Online Guidance</a:t>
            </a:r>
          </a:p>
        </p:txBody>
      </p:sp>
      <p:sp>
        <p:nvSpPr>
          <p:cNvPr id="3" name="Content Placeholder 2">
            <a:extLst>
              <a:ext uri="{FF2B5EF4-FFF2-40B4-BE49-F238E27FC236}">
                <a16:creationId xmlns:a16="http://schemas.microsoft.com/office/drawing/2014/main" id="{6F6E0FBE-F396-9540-89AD-B55412C72016}"/>
              </a:ext>
            </a:extLst>
          </p:cNvPr>
          <p:cNvSpPr>
            <a:spLocks noGrp="1"/>
          </p:cNvSpPr>
          <p:nvPr>
            <p:ph sz="quarter" idx="1"/>
          </p:nvPr>
        </p:nvSpPr>
        <p:spPr/>
        <p:txBody>
          <a:bodyPr/>
          <a:lstStyle/>
          <a:p>
            <a:pPr marL="0" indent="0">
              <a:buNone/>
            </a:pPr>
            <a:r>
              <a:rPr lang="en-US" dirty="0"/>
              <a:t> GGAC NESA and Advancement Committee have been re-establishing online guidance for Eagle Candidates.</a:t>
            </a:r>
          </a:p>
          <a:p>
            <a:endParaRPr lang="en-US" dirty="0">
              <a:hlinkClick r:id="rId2"/>
            </a:endParaRPr>
          </a:p>
          <a:p>
            <a:pPr marL="0" indent="0">
              <a:buNone/>
            </a:pPr>
            <a:r>
              <a:rPr lang="en-US" dirty="0">
                <a:hlinkClick r:id="rId2"/>
              </a:rPr>
              <a:t>	https://eagles.ggacbsa.org/life-to-eagle-trail/</a:t>
            </a:r>
            <a:endParaRPr lang="en-US" dirty="0"/>
          </a:p>
        </p:txBody>
      </p:sp>
    </p:spTree>
    <p:extLst>
      <p:ext uri="{BB962C8B-B14F-4D97-AF65-F5344CB8AC3E}">
        <p14:creationId xmlns:p14="http://schemas.microsoft.com/office/powerpoint/2010/main" val="377035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Eagle Process Support</a:t>
            </a:r>
          </a:p>
        </p:txBody>
      </p:sp>
      <p:sp>
        <p:nvSpPr>
          <p:cNvPr id="3" name="Content Placeholder 2"/>
          <p:cNvSpPr>
            <a:spLocks noGrp="1"/>
          </p:cNvSpPr>
          <p:nvPr>
            <p:ph sz="quarter" idx="1"/>
          </p:nvPr>
        </p:nvSpPr>
        <p:spPr/>
        <p:txBody>
          <a:bodyPr>
            <a:normAutofit lnSpcReduction="10000"/>
          </a:bodyPr>
          <a:lstStyle/>
          <a:p>
            <a:r>
              <a:rPr lang="en-US" dirty="0">
                <a:solidFill>
                  <a:srgbClr val="FF0000"/>
                </a:solidFill>
              </a:rPr>
              <a:t>District Coordinator(s)- </a:t>
            </a:r>
            <a:r>
              <a:rPr lang="en-US" sz="2000" dirty="0"/>
              <a:t>Appointed by District.  Represents the National Council in executing the eagle advancement process within their District</a:t>
            </a:r>
          </a:p>
          <a:p>
            <a:r>
              <a:rPr lang="en-US" dirty="0">
                <a:solidFill>
                  <a:srgbClr val="FF0000"/>
                </a:solidFill>
              </a:rPr>
              <a:t>Eagle Project Coach </a:t>
            </a:r>
            <a:r>
              <a:rPr lang="en-US" dirty="0"/>
              <a:t>– </a:t>
            </a:r>
            <a:r>
              <a:rPr lang="en-US" sz="2000" dirty="0"/>
              <a:t>Selected/Assigned by District Coordinator.  This is an official BSA position and requires training by District Coordinator</a:t>
            </a:r>
          </a:p>
          <a:p>
            <a:r>
              <a:rPr lang="en-US" dirty="0">
                <a:solidFill>
                  <a:srgbClr val="FF0000"/>
                </a:solidFill>
              </a:rPr>
              <a:t>Eagle Advisor </a:t>
            </a:r>
            <a:r>
              <a:rPr lang="en-US" dirty="0"/>
              <a:t>– </a:t>
            </a:r>
            <a:r>
              <a:rPr lang="en-US" sz="2000" dirty="0"/>
              <a:t>This is sometimes a position appointed by a Troop or Venture Crew.  This person can also be a Coach, if trained and assigned by District Coordinator</a:t>
            </a:r>
          </a:p>
          <a:p>
            <a:r>
              <a:rPr lang="en-US" dirty="0">
                <a:solidFill>
                  <a:srgbClr val="FF0000"/>
                </a:solidFill>
              </a:rPr>
              <a:t>Eagle Scout Mentor</a:t>
            </a:r>
            <a:r>
              <a:rPr lang="en-US" dirty="0"/>
              <a:t> – </a:t>
            </a:r>
            <a:r>
              <a:rPr lang="en-US" sz="2000" dirty="0"/>
              <a:t>An individual who works closely with an eagle scout to earn the rank of eagle, provides unusual support and effort to the scout in completing his eagle service project, or is otherwise someone who has supported the scout in his climb to eagle.  Selected by the eagle scout.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A4ACC-4F51-354B-9F4F-A2DB947510AE}"/>
              </a:ext>
            </a:extLst>
          </p:cNvPr>
          <p:cNvSpPr>
            <a:spLocks noGrp="1"/>
          </p:cNvSpPr>
          <p:nvPr>
            <p:ph type="title"/>
          </p:nvPr>
        </p:nvSpPr>
        <p:spPr/>
        <p:txBody>
          <a:bodyPr/>
          <a:lstStyle/>
          <a:p>
            <a:r>
              <a:rPr lang="en-US" dirty="0"/>
              <a:t>Eagle Scout Coaches</a:t>
            </a:r>
          </a:p>
        </p:txBody>
      </p:sp>
      <p:sp>
        <p:nvSpPr>
          <p:cNvPr id="3" name="Content Placeholder 2">
            <a:extLst>
              <a:ext uri="{FF2B5EF4-FFF2-40B4-BE49-F238E27FC236}">
                <a16:creationId xmlns:a16="http://schemas.microsoft.com/office/drawing/2014/main" id="{3B8195BC-14E3-3D49-861B-4DC98D26BCB9}"/>
              </a:ext>
            </a:extLst>
          </p:cNvPr>
          <p:cNvSpPr>
            <a:spLocks noGrp="1"/>
          </p:cNvSpPr>
          <p:nvPr>
            <p:ph sz="quarter" idx="1"/>
          </p:nvPr>
        </p:nvSpPr>
        <p:spPr/>
        <p:txBody>
          <a:bodyPr/>
          <a:lstStyle/>
          <a:p>
            <a:r>
              <a:rPr lang="en-US" dirty="0"/>
              <a:t>Twin Valley District NEEDS individuals to volunteer to be trained as Eagle Scout Coaches.</a:t>
            </a:r>
          </a:p>
          <a:p>
            <a:pPr lvl="2"/>
            <a:r>
              <a:rPr lang="en-US" dirty="0"/>
              <a:t>Serve only your home troop</a:t>
            </a:r>
          </a:p>
          <a:p>
            <a:pPr lvl="2"/>
            <a:r>
              <a:rPr lang="en-US" dirty="0"/>
              <a:t>Be coaches “at-large” supporting 3-4 scouts per year</a:t>
            </a:r>
          </a:p>
          <a:p>
            <a:pPr lvl="2"/>
            <a:r>
              <a:rPr lang="en-US" dirty="0"/>
              <a:t>Necessary for youth to achieve rank/recognition of Eagle!</a:t>
            </a:r>
          </a:p>
          <a:p>
            <a:pPr lvl="2"/>
            <a:r>
              <a:rPr lang="en-US" dirty="0"/>
              <a:t>Must be approved by district coordinator</a:t>
            </a:r>
          </a:p>
          <a:p>
            <a:pPr lvl="2"/>
            <a:r>
              <a:rPr lang="en-US" dirty="0"/>
              <a:t>Must be a registered Scouter</a:t>
            </a:r>
          </a:p>
          <a:p>
            <a:pPr lvl="2"/>
            <a:r>
              <a:rPr lang="en-US" dirty="0"/>
              <a:t>Requires minimal additional training</a:t>
            </a:r>
          </a:p>
        </p:txBody>
      </p:sp>
    </p:spTree>
    <p:extLst>
      <p:ext uri="{BB962C8B-B14F-4D97-AF65-F5344CB8AC3E}">
        <p14:creationId xmlns:p14="http://schemas.microsoft.com/office/powerpoint/2010/main" val="883225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Letters of Recommendation</a:t>
            </a:r>
          </a:p>
        </p:txBody>
      </p:sp>
      <p:sp>
        <p:nvSpPr>
          <p:cNvPr id="3" name="Content Placeholder 2"/>
          <p:cNvSpPr>
            <a:spLocks noGrp="1"/>
          </p:cNvSpPr>
          <p:nvPr>
            <p:ph sz="quarter" idx="1"/>
          </p:nvPr>
        </p:nvSpPr>
        <p:spPr/>
        <p:txBody>
          <a:bodyPr>
            <a:normAutofit fontScale="77500" lnSpcReduction="20000"/>
          </a:bodyPr>
          <a:lstStyle/>
          <a:p>
            <a:r>
              <a:rPr lang="en-US" dirty="0">
                <a:solidFill>
                  <a:srgbClr val="00B050"/>
                </a:solidFill>
              </a:rPr>
              <a:t>Not a requirement for the Rank of Eagle, rather a requirement for their BOR</a:t>
            </a:r>
          </a:p>
          <a:p>
            <a:r>
              <a:rPr lang="en-US" dirty="0"/>
              <a:t> Recommend Scout request at least 8 (as many as 10)</a:t>
            </a:r>
          </a:p>
          <a:p>
            <a:pPr lvl="1"/>
            <a:r>
              <a:rPr lang="en-US" dirty="0">
                <a:solidFill>
                  <a:srgbClr val="FF0000"/>
                </a:solidFill>
              </a:rPr>
              <a:t>Photocopy information letter from Council website (TBD)</a:t>
            </a:r>
          </a:p>
          <a:p>
            <a:pPr lvl="1"/>
            <a:r>
              <a:rPr lang="en-US" dirty="0"/>
              <a:t>Use blank business envelopes and fill in information</a:t>
            </a:r>
          </a:p>
          <a:p>
            <a:pPr lvl="1"/>
            <a:r>
              <a:rPr lang="en-US" dirty="0"/>
              <a:t>Sample envelope addressing provided w/ Council Resources</a:t>
            </a:r>
          </a:p>
          <a:p>
            <a:pPr lvl="1"/>
            <a:r>
              <a:rPr lang="en-US" dirty="0"/>
              <a:t>Pre-stamp</a:t>
            </a:r>
          </a:p>
          <a:p>
            <a:pPr lvl="1"/>
            <a:r>
              <a:rPr lang="en-US" dirty="0"/>
              <a:t>Email acceptable during COVID-19 (physical letter preferred)</a:t>
            </a:r>
          </a:p>
          <a:p>
            <a:r>
              <a:rPr lang="en-US" dirty="0"/>
              <a:t>Parent/Guardian should provide one (1) letter</a:t>
            </a:r>
          </a:p>
          <a:p>
            <a:r>
              <a:rPr lang="en-US" dirty="0">
                <a:solidFill>
                  <a:srgbClr val="FF0000"/>
                </a:solidFill>
              </a:rPr>
              <a:t>If NO Religious Organization Letter-Parents must provide</a:t>
            </a:r>
          </a:p>
          <a:p>
            <a:r>
              <a:rPr lang="en-US" dirty="0"/>
              <a:t>Need minimum of 5 for Board To Review</a:t>
            </a:r>
          </a:p>
          <a:p>
            <a:r>
              <a:rPr lang="en-US" dirty="0">
                <a:solidFill>
                  <a:srgbClr val="FF0000"/>
                </a:solidFill>
              </a:rPr>
              <a:t>PLEASE AVOID FORMS (but, the letter should indicate relationship of author to the Scout)</a:t>
            </a:r>
          </a:p>
          <a:p>
            <a:r>
              <a:rPr lang="en-US" dirty="0"/>
              <a:t>Request early (at or about time of project)</a:t>
            </a:r>
          </a:p>
          <a:p>
            <a:r>
              <a:rPr lang="en-US" dirty="0"/>
              <a:t>Letters will </a:t>
            </a:r>
            <a:r>
              <a:rPr lang="en-US" u="sng" dirty="0"/>
              <a:t>not</a:t>
            </a:r>
            <a:r>
              <a:rPr lang="en-US" dirty="0"/>
              <a:t> be shared with Scouts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Eagle Project Workbook</a:t>
            </a:r>
          </a:p>
        </p:txBody>
      </p:sp>
      <p:sp>
        <p:nvSpPr>
          <p:cNvPr id="3" name="Content Placeholder 2"/>
          <p:cNvSpPr>
            <a:spLocks noGrp="1"/>
          </p:cNvSpPr>
          <p:nvPr>
            <p:ph sz="quarter" idx="1"/>
          </p:nvPr>
        </p:nvSpPr>
        <p:spPr>
          <a:xfrm>
            <a:off x="381000" y="2286000"/>
            <a:ext cx="8503920" cy="3197352"/>
          </a:xfrm>
        </p:spPr>
        <p:txBody>
          <a:bodyPr>
            <a:normAutofit fontScale="92500" lnSpcReduction="10000"/>
          </a:bodyPr>
          <a:lstStyle/>
          <a:p>
            <a:r>
              <a:rPr lang="en-US" dirty="0"/>
              <a:t>Must use newest version of Eagle Project Workbook</a:t>
            </a:r>
          </a:p>
          <a:p>
            <a:pPr lvl="1"/>
            <a:r>
              <a:rPr lang="en-US" sz="1800" dirty="0">
                <a:solidFill>
                  <a:srgbClr val="FF6600"/>
                </a:solidFill>
              </a:rPr>
              <a:t>If new version issued while working on eagle requirements, must use newest workbook section currently working on</a:t>
            </a:r>
          </a:p>
          <a:p>
            <a:r>
              <a:rPr lang="en-US" dirty="0"/>
              <a:t>Contact Information Sheet-</a:t>
            </a:r>
            <a:r>
              <a:rPr lang="en-US" sz="1800" dirty="0">
                <a:solidFill>
                  <a:srgbClr val="FF6600"/>
                </a:solidFill>
              </a:rPr>
              <a:t>Needs to be completed and reviewed at Eagle Project Approval Meeting </a:t>
            </a:r>
          </a:p>
          <a:p>
            <a:r>
              <a:rPr lang="en-US" dirty="0"/>
              <a:t>Project fundraising application required (district approval of plan/application required)-</a:t>
            </a:r>
            <a:r>
              <a:rPr lang="en-US" sz="1800" dirty="0">
                <a:solidFill>
                  <a:srgbClr val="FF6600"/>
                </a:solidFill>
              </a:rPr>
              <a:t>Recommendation is that it should be completed and signed by SM and Project Sponsor- good communications; if $$$ donations required &gt; $1,000, must be signed by District Eagle Coordinator</a:t>
            </a:r>
          </a:p>
          <a:p>
            <a:pPr marL="0" indent="0">
              <a:buNone/>
            </a:pPr>
            <a:endParaRPr lang="en-US" sz="1800" dirty="0">
              <a:solidFill>
                <a:srgbClr val="FF6600"/>
              </a:solidFill>
            </a:endParaRPr>
          </a:p>
        </p:txBody>
      </p:sp>
    </p:spTree>
    <p:extLst>
      <p:ext uri="{BB962C8B-B14F-4D97-AF65-F5344CB8AC3E}">
        <p14:creationId xmlns:p14="http://schemas.microsoft.com/office/powerpoint/2010/main" val="23208239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1053</TotalTime>
  <Words>1891</Words>
  <Application>Microsoft Macintosh PowerPoint</Application>
  <PresentationFormat>On-screen Show (4:3)</PresentationFormat>
  <Paragraphs>242</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Georgia</vt:lpstr>
      <vt:lpstr>Wingdings</vt:lpstr>
      <vt:lpstr>Wingdings 2</vt:lpstr>
      <vt:lpstr>Civic</vt:lpstr>
      <vt:lpstr>GGAC-Twin Valley District  Eagle Candidate Approval/Award Process- 2022 Update</vt:lpstr>
      <vt:lpstr>2021 Eagle Scout Statistics</vt:lpstr>
      <vt:lpstr>Step 1-Eagle Process</vt:lpstr>
      <vt:lpstr>Eagle Packet Topics</vt:lpstr>
      <vt:lpstr>Eagle Candidates Online Guidance</vt:lpstr>
      <vt:lpstr>Eagle Process Support</vt:lpstr>
      <vt:lpstr>Eagle Scout Coaches</vt:lpstr>
      <vt:lpstr>Letters of Recommendation</vt:lpstr>
      <vt:lpstr>Eagle Project Workbook</vt:lpstr>
      <vt:lpstr>Eagle Scout Service Project Approval</vt:lpstr>
      <vt:lpstr>Part 1: Service Project Proposal</vt:lpstr>
      <vt:lpstr>Service Project</vt:lpstr>
      <vt:lpstr>Part 2: Service Project Final Plan</vt:lpstr>
      <vt:lpstr>Project Approvals</vt:lpstr>
      <vt:lpstr>Eagle Project</vt:lpstr>
      <vt:lpstr>Project Plan-General Guidelines</vt:lpstr>
      <vt:lpstr>Detailed Planning</vt:lpstr>
      <vt:lpstr>Merit Badge Requirements</vt:lpstr>
      <vt:lpstr>2022 Eagle Application</vt:lpstr>
      <vt:lpstr>DUTY TO GOD 2016 Changes</vt:lpstr>
      <vt:lpstr>TWO DEEP LEADERSHIP 2018 Change</vt:lpstr>
      <vt:lpstr>Recording Service Hours</vt:lpstr>
      <vt:lpstr>Eagle Rank Submittal Requirements</vt:lpstr>
      <vt:lpstr>Council/National Certification  of Application</vt:lpstr>
      <vt:lpstr>Eagle Boards</vt:lpstr>
      <vt:lpstr>Eagle Board of Review</vt:lpstr>
      <vt:lpstr>Troop/Crew Responsibilities</vt:lpstr>
      <vt:lpstr>Troop/Crew Responsibilities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SFBAC-Twin Valley District  Eagle Candidate Approval/Award Process</dc:title>
  <dc:creator>Johnson</dc:creator>
  <cp:lastModifiedBy>Microsoft Office User</cp:lastModifiedBy>
  <cp:revision>142</cp:revision>
  <cp:lastPrinted>2012-01-12T21:48:53Z</cp:lastPrinted>
  <dcterms:created xsi:type="dcterms:W3CDTF">2011-01-13T16:58:36Z</dcterms:created>
  <dcterms:modified xsi:type="dcterms:W3CDTF">2022-02-11T03:00:33Z</dcterms:modified>
</cp:coreProperties>
</file>