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428" r:id="rId3"/>
    <p:sldId id="761" r:id="rId4"/>
    <p:sldId id="666" r:id="rId5"/>
    <p:sldId id="669" r:id="rId6"/>
    <p:sldId id="751" r:id="rId7"/>
    <p:sldId id="774" r:id="rId8"/>
    <p:sldId id="767" r:id="rId9"/>
    <p:sldId id="691" r:id="rId10"/>
    <p:sldId id="768" r:id="rId11"/>
    <p:sldId id="760" r:id="rId12"/>
    <p:sldId id="773" r:id="rId13"/>
    <p:sldId id="766" r:id="rId14"/>
    <p:sldId id="558" r:id="rId15"/>
    <p:sldId id="763" r:id="rId16"/>
    <p:sldId id="690" r:id="rId17"/>
    <p:sldId id="655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E1126"/>
    <a:srgbClr val="D41A1A"/>
    <a:srgbClr val="E02C0E"/>
    <a:srgbClr val="DC1712"/>
    <a:srgbClr val="E0130E"/>
    <a:srgbClr val="FBDD03"/>
    <a:srgbClr val="666666"/>
    <a:srgbClr val="6D6D6D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7" autoAdjust="0"/>
    <p:restoredTop sz="94660"/>
  </p:normalViewPr>
  <p:slideViewPr>
    <p:cSldViewPr>
      <p:cViewPr varScale="1">
        <p:scale>
          <a:sx n="172" d="100"/>
          <a:sy n="172" d="100"/>
        </p:scale>
        <p:origin x="200" y="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196C7A-E375-41BE-A4E1-639D6F40AFD4}" type="datetimeFigureOut">
              <a:rPr lang="en-US"/>
              <a:pPr>
                <a:defRPr/>
              </a:pPr>
              <a:t>1/6/20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8D0FE2-14F4-4D71-9389-E4CF27C23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4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Bird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CECAD6-5B3D-4AB4-91FF-623083D228F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2057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888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1"/>
            <a:ext cx="205740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0051"/>
            <a:ext cx="601980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3008313" cy="676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0050"/>
            <a:ext cx="5111750" cy="4000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2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32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00050"/>
            <a:ext cx="8229600" cy="66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972050"/>
            <a:ext cx="9144000" cy="171450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0600"/>
              <a:gd name="connsiteX1" fmla="*/ 4607626 w 9144000"/>
              <a:gd name="connsiteY1" fmla="*/ 215735 h 990600"/>
              <a:gd name="connsiteX2" fmla="*/ 9144000 w 9144000"/>
              <a:gd name="connsiteY2" fmla="*/ 0 h 990600"/>
              <a:gd name="connsiteX3" fmla="*/ 9144000 w 9144000"/>
              <a:gd name="connsiteY3" fmla="*/ 990600 h 990600"/>
              <a:gd name="connsiteX4" fmla="*/ 0 w 9144000"/>
              <a:gd name="connsiteY4" fmla="*/ 990600 h 990600"/>
              <a:gd name="connsiteX5" fmla="*/ 0 w 9144000"/>
              <a:gd name="connsiteY5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990600">
                <a:moveTo>
                  <a:pt x="0" y="0"/>
                </a:moveTo>
                <a:lnTo>
                  <a:pt x="4607626" y="215735"/>
                </a:lnTo>
                <a:lnTo>
                  <a:pt x="9144000" y="0"/>
                </a:lnTo>
                <a:lnTo>
                  <a:pt x="9144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3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4686300"/>
            <a:ext cx="822857" cy="1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D9BFE-87A4-4EF4-AD9A-9D710254B00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1" y="4404830"/>
            <a:ext cx="457200" cy="550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8C9F7-D1DC-4F13-9632-4710851955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1" y="4395728"/>
            <a:ext cx="4572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mp/s/blog.scoutingmagazine.org/2019/01/28/update-your-beascout-pin-today-so-future-scouting-families-can-find-you-tomorrow/amp/" TargetMode="External"/><Relationship Id="rId2" Type="http://schemas.openxmlformats.org/officeDocument/2006/relationships/hyperlink" Target="https://beascout.scouti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rsshannonpack901@gmail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matt.lindberg@scouting.org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servicehours.scouting.org/UI/Security/Logi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mailto:sfbacwoodbadge2020cd@gmail.com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valleyscouting.com/" TargetMode="External"/><Relationship Id="rId2" Type="http://schemas.openxmlformats.org/officeDocument/2006/relationships/hyperlink" Target="http://www.sfb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hyperlink" Target="http://www.sfbac.org/287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2vroundtable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11272133?pwd=anB6YVR6L1d2aWJvc2Z0akhBR0djdz09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sridhar@aventigr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zoom.us/j/346117599?pwd=RmNnRWtqSzRLYTF6dE9MUTFXRGNNZz0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102519"/>
          </a:xfrm>
        </p:spPr>
        <p:txBody>
          <a:bodyPr/>
          <a:lstStyle/>
          <a:p>
            <a:r>
              <a:rPr lang="en-US" dirty="0"/>
              <a:t>Twin Valley Roundtable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369"/>
            <a:ext cx="6400800" cy="533400"/>
          </a:xfrm>
        </p:spPr>
        <p:txBody>
          <a:bodyPr/>
          <a:lstStyle/>
          <a:p>
            <a:r>
              <a:rPr lang="en-US" dirty="0"/>
              <a:t>November 14, 2019</a:t>
            </a:r>
          </a:p>
        </p:txBody>
      </p:sp>
      <p:pic>
        <p:nvPicPr>
          <p:cNvPr id="4" name="Picture 3" descr="Roundtable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1024" y="514350"/>
            <a:ext cx="1905785" cy="1905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E559-F641-4C63-809D-EB790162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Finder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D807-F580-4284-BCE2-73A1D0FC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45708"/>
            <a:ext cx="4732174" cy="3200400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>
                <a:hlinkClick r:id="rId2"/>
              </a:rPr>
              <a:t>https://beascout.scouting.org/</a:t>
            </a:r>
            <a:endParaRPr lang="en-US" sz="1800" u="sng" dirty="0"/>
          </a:p>
          <a:p>
            <a:endParaRPr lang="en-US" sz="2000" u="sng" dirty="0"/>
          </a:p>
          <a:p>
            <a:pPr marL="0" indent="0">
              <a:buNone/>
            </a:pPr>
            <a:r>
              <a:rPr lang="en-US" sz="2000" dirty="0"/>
              <a:t>To update info</a:t>
            </a:r>
          </a:p>
          <a:p>
            <a:pPr marL="0" indent="0">
              <a:buNone/>
            </a:pPr>
            <a:r>
              <a:rPr lang="en-US" sz="1800" u="sng" dirty="0">
                <a:hlinkClick r:id="rId3"/>
              </a:rPr>
              <a:t>https://www.google.com/amp/s/</a:t>
            </a:r>
            <a:br>
              <a:rPr lang="en-US" sz="1800" u="sng" dirty="0">
                <a:hlinkClick r:id="rId3"/>
              </a:rPr>
            </a:br>
            <a:r>
              <a:rPr lang="en-US" sz="1800" u="sng" dirty="0">
                <a:hlinkClick r:id="rId3"/>
              </a:rPr>
              <a:t>blog.scoutingmagazine.org/2019/01/28/</a:t>
            </a:r>
            <a:br>
              <a:rPr lang="en-US" sz="1800" u="sng" dirty="0">
                <a:hlinkClick r:id="rId3"/>
              </a:rPr>
            </a:br>
            <a:r>
              <a:rPr lang="en-US" sz="1800" u="sng" dirty="0">
                <a:hlinkClick r:id="rId3"/>
              </a:rPr>
              <a:t>update-your-</a:t>
            </a:r>
            <a:r>
              <a:rPr lang="en-US" sz="1800" u="sng" dirty="0" err="1">
                <a:hlinkClick r:id="rId3"/>
              </a:rPr>
              <a:t>beascout</a:t>
            </a:r>
            <a:r>
              <a:rPr lang="en-US" sz="1800" u="sng" dirty="0">
                <a:hlinkClick r:id="rId3"/>
              </a:rPr>
              <a:t>-pin-today-so-future</a:t>
            </a:r>
            <a:br>
              <a:rPr lang="en-US" sz="1800" u="sng" dirty="0">
                <a:hlinkClick r:id="rId3"/>
              </a:rPr>
            </a:br>
            <a:r>
              <a:rPr lang="en-US" sz="1800" u="sng" dirty="0">
                <a:hlinkClick r:id="rId3"/>
              </a:rPr>
              <a:t>-scouting-families-can-find-you-tomorrow/</a:t>
            </a:r>
            <a:br>
              <a:rPr lang="en-US" sz="1800" u="sng" dirty="0">
                <a:hlinkClick r:id="rId3"/>
              </a:rPr>
            </a:br>
            <a:r>
              <a:rPr lang="en-US" sz="1800" u="sng" dirty="0">
                <a:hlinkClick r:id="rId3"/>
              </a:rPr>
              <a:t>amp/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CA3B0-0CB7-41D2-A208-FB0FDAB75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" t="-1" r="42865" b="26755"/>
          <a:stretch/>
        </p:blipFill>
        <p:spPr>
          <a:xfrm>
            <a:off x="5333999" y="1123948"/>
            <a:ext cx="3581401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ADEB5-9616-48DD-97A7-15A0D739A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28" y="762193"/>
            <a:ext cx="948048" cy="927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96544-B540-49CC-88A5-C16FA527D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95" y="2152649"/>
            <a:ext cx="1181414" cy="11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CABF5-4A5C-44C0-ABBB-910EAA96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784"/>
            <a:ext cx="6873875" cy="663179"/>
          </a:xfrm>
        </p:spPr>
        <p:txBody>
          <a:bodyPr/>
          <a:lstStyle/>
          <a:p>
            <a:r>
              <a:rPr lang="en-US" dirty="0"/>
              <a:t>Scouting for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24C4-C1F6-4A76-8222-AC3B9C7D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522"/>
            <a:ext cx="8229600" cy="2786499"/>
          </a:xfrm>
        </p:spPr>
        <p:txBody>
          <a:bodyPr/>
          <a:lstStyle/>
          <a:p>
            <a:r>
              <a:rPr lang="en-US" strike="sngStrike" dirty="0"/>
              <a:t>Land Grab: Oct 10</a:t>
            </a:r>
            <a:r>
              <a:rPr lang="en-US" strike="sngStrike" baseline="30000" dirty="0"/>
              <a:t>th </a:t>
            </a:r>
            <a:r>
              <a:rPr lang="en-US" strike="sngStrike" dirty="0"/>
              <a:t>(Before Roundtable)</a:t>
            </a:r>
          </a:p>
          <a:p>
            <a:r>
              <a:rPr lang="en-US" strike="sngStrike" dirty="0"/>
              <a:t>Door Tag Drop Off: Nov 9</a:t>
            </a:r>
            <a:r>
              <a:rPr lang="en-US" strike="sngStrike" baseline="30000" dirty="0"/>
              <a:t>th</a:t>
            </a:r>
            <a:r>
              <a:rPr lang="en-US" strike="sngStrike" dirty="0"/>
              <a:t> </a:t>
            </a:r>
          </a:p>
          <a:p>
            <a:r>
              <a:rPr lang="en-US" dirty="0"/>
              <a:t>Donation Pickup: Nov 16</a:t>
            </a:r>
            <a:r>
              <a:rPr lang="en-US" baseline="30000" dirty="0"/>
              <a:t>th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Lucky's 2000 Portola Blvd, Livermore - Thrift Center truck starting at 12:30 </a:t>
            </a:r>
            <a:endParaRPr lang="en-US" sz="1600" dirty="0">
              <a:ea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Walmart </a:t>
            </a:r>
            <a:r>
              <a:rPr lang="en-US" sz="1600" dirty="0">
                <a:solidFill>
                  <a:srgbClr val="222222"/>
                </a:solidFill>
                <a:ea typeface="Times New Roman" panose="02020603050405020304" pitchFamily="18" charset="0"/>
              </a:rPr>
              <a:t>4501 Rosewood Dr, Pleasanton - 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Salvation Army truck all day</a:t>
            </a:r>
            <a:endParaRPr lang="en-US" sz="3600" dirty="0"/>
          </a:p>
        </p:txBody>
      </p:sp>
      <p:pic>
        <p:nvPicPr>
          <p:cNvPr id="4" name="Picture 3" descr="Scouting for Food 1.jpg">
            <a:extLst>
              <a:ext uri="{FF2B5EF4-FFF2-40B4-BE49-F238E27FC236}">
                <a16:creationId xmlns:a16="http://schemas.microsoft.com/office/drawing/2014/main" id="{3AF0495D-1C12-4ED7-B39B-84B133A308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362" y="245009"/>
            <a:ext cx="1539875" cy="8330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1E96829-1189-4289-A251-B3D3AA9D4A09}"/>
              </a:ext>
            </a:extLst>
          </p:cNvPr>
          <p:cNvGrpSpPr/>
          <p:nvPr/>
        </p:nvGrpSpPr>
        <p:grpSpPr>
          <a:xfrm>
            <a:off x="1143000" y="3720758"/>
            <a:ext cx="3356670" cy="753594"/>
            <a:chOff x="5800641" y="1943870"/>
            <a:chExt cx="3356670" cy="753594"/>
          </a:xfrm>
        </p:grpSpPr>
        <p:sp>
          <p:nvSpPr>
            <p:cNvPr id="5" name="Wave 4">
              <a:extLst>
                <a:ext uri="{FF2B5EF4-FFF2-40B4-BE49-F238E27FC236}">
                  <a16:creationId xmlns:a16="http://schemas.microsoft.com/office/drawing/2014/main" id="{6E77934A-E588-40F6-8C18-885CD8105584}"/>
                </a:ext>
              </a:extLst>
            </p:cNvPr>
            <p:cNvSpPr/>
            <p:nvPr/>
          </p:nvSpPr>
          <p:spPr>
            <a:xfrm>
              <a:off x="6735763" y="1948568"/>
              <a:ext cx="1951037" cy="511637"/>
            </a:xfrm>
            <a:prstGeom prst="wave">
              <a:avLst>
                <a:gd name="adj1" fmla="val 12500"/>
                <a:gd name="adj2" fmla="val 332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Shannon Carroll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A425B5-3948-4CDB-8A50-DCFB326F4B8F}"/>
                </a:ext>
              </a:extLst>
            </p:cNvPr>
            <p:cNvSpPr/>
            <p:nvPr/>
          </p:nvSpPr>
          <p:spPr>
            <a:xfrm>
              <a:off x="6463688" y="2389687"/>
              <a:ext cx="2693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hlinkClick r:id="rId3"/>
                </a:rPr>
                <a:t>mrsshannonpack901@gmail.com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  </a:t>
              </a:r>
              <a:endParaRPr lang="en-US" sz="1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9570D6-C4D3-4218-A597-9F999408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641" y="1943870"/>
              <a:ext cx="743118" cy="72542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552D7E-704D-4C64-B8CD-37414D0F3235}"/>
              </a:ext>
            </a:extLst>
          </p:cNvPr>
          <p:cNvGrpSpPr/>
          <p:nvPr/>
        </p:nvGrpSpPr>
        <p:grpSpPr>
          <a:xfrm>
            <a:off x="4973596" y="3670897"/>
            <a:ext cx="3027404" cy="825145"/>
            <a:chOff x="5926095" y="3467506"/>
            <a:chExt cx="3027404" cy="825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8D5227-1DB0-4630-9EE3-59BC6033E95C}"/>
                </a:ext>
              </a:extLst>
            </p:cNvPr>
            <p:cNvSpPr/>
            <p:nvPr/>
          </p:nvSpPr>
          <p:spPr>
            <a:xfrm>
              <a:off x="6667499" y="3977407"/>
              <a:ext cx="2286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/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hlinkClick r:id="rId5"/>
                </a:rPr>
                <a:t>matt.lindberg@scouting.org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 </a:t>
              </a:r>
            </a:p>
          </p:txBody>
        </p:sp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5E491430-0203-4339-BAAD-F0D07E81D973}"/>
                </a:ext>
              </a:extLst>
            </p:cNvPr>
            <p:cNvSpPr/>
            <p:nvPr/>
          </p:nvSpPr>
          <p:spPr>
            <a:xfrm>
              <a:off x="6834981" y="3467506"/>
              <a:ext cx="1752600" cy="509901"/>
            </a:xfrm>
            <a:prstGeom prst="wave">
              <a:avLst>
                <a:gd name="adj1" fmla="val 12500"/>
                <a:gd name="adj2" fmla="val 332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Matt Lindberg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8EC5E2-0E4F-4E8F-BDE4-FE57900A1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6095" y="3467506"/>
              <a:ext cx="825145" cy="825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99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A454-3BFC-4880-9A46-D83FCCBA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Service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55FF-D5DD-440D-AFDD-DC41EE7B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8229600" cy="3200400"/>
          </a:xfrm>
        </p:spPr>
        <p:txBody>
          <a:bodyPr/>
          <a:lstStyle/>
          <a:p>
            <a:r>
              <a:rPr lang="en-US" sz="2400" dirty="0"/>
              <a:t>Why report service hours?</a:t>
            </a:r>
          </a:p>
          <a:p>
            <a:pPr lvl="1"/>
            <a:r>
              <a:rPr lang="en-US" sz="2000" dirty="0"/>
              <a:t>It helps the district and council track how we are helping the community.  These hours are used for JTE reporting to the national level.</a:t>
            </a:r>
          </a:p>
          <a:p>
            <a:r>
              <a:rPr lang="en-US" sz="2400" dirty="0"/>
              <a:t>How to report hours</a:t>
            </a:r>
          </a:p>
          <a:p>
            <a:pPr lvl="1"/>
            <a:r>
              <a:rPr lang="en-US" sz="2000" dirty="0">
                <a:hlinkClick r:id="rId2"/>
              </a:rPr>
              <a:t>https://servicehours.scouting.org/UI/Security/Login.aspx</a:t>
            </a:r>
            <a:endParaRPr lang="en-US" sz="2000" dirty="0"/>
          </a:p>
          <a:p>
            <a:r>
              <a:rPr lang="en-US" sz="2400" dirty="0"/>
              <a:t>What hours are reportable?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0B10E-AECA-4B6C-9D52-E08D72AC0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5389"/>
            <a:ext cx="152400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F48869-E0DD-489B-8272-0F70FE81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257550"/>
            <a:ext cx="835694" cy="8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00100"/>
          </a:xfrm>
        </p:spPr>
        <p:txBody>
          <a:bodyPr/>
          <a:lstStyle/>
          <a:p>
            <a:r>
              <a:rPr lang="en-US" dirty="0" err="1"/>
              <a:t>Recharter</a:t>
            </a:r>
            <a:r>
              <a:rPr lang="en-US" dirty="0"/>
              <a:t> Packets Due Nov 29</a:t>
            </a:r>
            <a:r>
              <a:rPr lang="en-US" baseline="30000" dirty="0"/>
              <a:t>th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9650"/>
            <a:ext cx="7391400" cy="3390900"/>
          </a:xfrm>
        </p:spPr>
        <p:txBody>
          <a:bodyPr/>
          <a:lstStyle/>
          <a:p>
            <a:r>
              <a:rPr lang="en-US" sz="2400" dirty="0"/>
              <a:t>Drop off locations:</a:t>
            </a:r>
          </a:p>
          <a:p>
            <a:pPr lvl="1"/>
            <a:r>
              <a:rPr lang="en-US" sz="2000" dirty="0"/>
              <a:t>San Leandro Council office</a:t>
            </a:r>
          </a:p>
          <a:p>
            <a:pPr lvl="1"/>
            <a:r>
              <a:rPr lang="en-US" sz="2000" dirty="0"/>
              <a:t>Nov 19</a:t>
            </a:r>
            <a:r>
              <a:rPr lang="en-US" sz="2000" baseline="30000" dirty="0"/>
              <a:t>th</a:t>
            </a:r>
            <a:r>
              <a:rPr lang="en-US" sz="2000" dirty="0"/>
              <a:t>, 7:00-9:00</a:t>
            </a:r>
          </a:p>
          <a:p>
            <a:pPr marL="914400" lvl="2" indent="0">
              <a:buNone/>
            </a:pPr>
            <a:r>
              <a:rPr lang="en-US" sz="1800" dirty="0"/>
              <a:t>Starbucks (4333 First St., Livermore)</a:t>
            </a:r>
          </a:p>
          <a:p>
            <a:pPr lvl="1"/>
            <a:r>
              <a:rPr lang="en-US" sz="2000" dirty="0"/>
              <a:t>Nov 21</a:t>
            </a:r>
            <a:r>
              <a:rPr lang="en-US" sz="2000" baseline="30000" dirty="0"/>
              <a:t>st</a:t>
            </a:r>
            <a:r>
              <a:rPr lang="en-US" sz="2000" dirty="0"/>
              <a:t>, 7:00-9:00</a:t>
            </a:r>
          </a:p>
          <a:p>
            <a:pPr marL="914400" lvl="2" indent="0">
              <a:buNone/>
            </a:pPr>
            <a:r>
              <a:rPr lang="en-US" sz="1800" dirty="0"/>
              <a:t>Pleasanton Library</a:t>
            </a:r>
          </a:p>
          <a:p>
            <a:r>
              <a:rPr lang="en-US" sz="2400" dirty="0"/>
              <a:t>Packets must include (for each registered adult)</a:t>
            </a:r>
          </a:p>
          <a:p>
            <a:pPr lvl="1"/>
            <a:r>
              <a:rPr lang="en-US" sz="2000" dirty="0"/>
              <a:t>YPT training completion certificate, valid thru 2021</a:t>
            </a:r>
          </a:p>
          <a:p>
            <a:pPr lvl="1"/>
            <a:r>
              <a:rPr lang="en-US" sz="2000" dirty="0"/>
              <a:t>Singed California Disclosure form with signature</a:t>
            </a:r>
          </a:p>
        </p:txBody>
      </p:sp>
    </p:spTree>
    <p:extLst>
      <p:ext uri="{BB962C8B-B14F-4D97-AF65-F5344CB8AC3E}">
        <p14:creationId xmlns:p14="http://schemas.microsoft.com/office/powerpoint/2010/main" val="56698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63179"/>
          </a:xfrm>
        </p:spPr>
        <p:txBody>
          <a:bodyPr/>
          <a:lstStyle/>
          <a:p>
            <a:r>
              <a:rPr lang="en-US" dirty="0"/>
              <a:t>Wood Badge - 2020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A3269-044D-451F-8F35-2EF3032E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53" y="304694"/>
            <a:ext cx="1595147" cy="1642178"/>
          </a:xfrm>
          <a:prstGeom prst="rect">
            <a:avLst/>
          </a:prstGeom>
        </p:spPr>
      </p:pic>
      <p:pic>
        <p:nvPicPr>
          <p:cNvPr id="1026" name="Picture 2" descr="Image result for woodbadge">
            <a:extLst>
              <a:ext uri="{FF2B5EF4-FFF2-40B4-BE49-F238E27FC236}">
                <a16:creationId xmlns:a16="http://schemas.microsoft.com/office/drawing/2014/main" id="{7AF55CCC-5E3E-40B3-8161-23BFBE02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8" y="319972"/>
            <a:ext cx="1419889" cy="14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E38AB914-DC6A-45BE-81F6-DC50191F2730}"/>
              </a:ext>
            </a:extLst>
          </p:cNvPr>
          <p:cNvSpPr/>
          <p:nvPr/>
        </p:nvSpPr>
        <p:spPr>
          <a:xfrm>
            <a:off x="6705600" y="2076450"/>
            <a:ext cx="2133600" cy="990600"/>
          </a:xfrm>
          <a:prstGeom prst="wave">
            <a:avLst>
              <a:gd name="adj1" fmla="val 11505"/>
              <a:gd name="adj2" fmla="val 39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Course Director</a:t>
            </a:r>
          </a:p>
          <a:p>
            <a:pPr algn="ctr"/>
            <a:r>
              <a:rPr lang="en-US" dirty="0"/>
              <a:t>Mike Ransom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71906"/>
            <a:ext cx="6503848" cy="3333443"/>
          </a:xfrm>
        </p:spPr>
        <p:txBody>
          <a:bodyPr/>
          <a:lstStyle/>
          <a:p>
            <a:pPr marL="0" fontAlgn="t">
              <a:spcBef>
                <a:spcPts val="0"/>
              </a:spcBef>
            </a:pPr>
            <a:r>
              <a:rPr lang="en-US" sz="2400" dirty="0"/>
              <a:t>Dates:</a:t>
            </a:r>
          </a:p>
          <a:p>
            <a:pPr marL="571500" lvl="1" indent="-228600" fontAlgn="t">
              <a:spcBef>
                <a:spcPts val="0"/>
              </a:spcBef>
            </a:pPr>
            <a:r>
              <a:rPr lang="en-US" sz="2000" dirty="0"/>
              <a:t>March 27-29 @ San Leandro Scout Office</a:t>
            </a:r>
          </a:p>
          <a:p>
            <a:pPr marL="571500" lvl="1" indent="-228600" fontAlgn="t">
              <a:spcBef>
                <a:spcPts val="0"/>
              </a:spcBef>
            </a:pPr>
            <a:r>
              <a:rPr lang="en-US" sz="2000" dirty="0"/>
              <a:t>April 18-19 @ Rancho Los </a:t>
            </a:r>
            <a:r>
              <a:rPr lang="en-US" sz="2000" dirty="0" err="1"/>
              <a:t>Mochos</a:t>
            </a:r>
            <a:endParaRPr lang="en-US" sz="2000" dirty="0"/>
          </a:p>
          <a:p>
            <a:pPr marL="0" fontAlgn="t">
              <a:spcBef>
                <a:spcPts val="0"/>
              </a:spcBef>
            </a:pPr>
            <a:endParaRPr lang="en-US" sz="2400" dirty="0"/>
          </a:p>
          <a:p>
            <a:pPr marL="0" fontAlgn="t">
              <a:spcBef>
                <a:spcPts val="0"/>
              </a:spcBef>
            </a:pPr>
            <a:r>
              <a:rPr lang="en-US" sz="2400" dirty="0"/>
              <a:t>Cost: $280.00 per Participant</a:t>
            </a:r>
          </a:p>
          <a:p>
            <a:pPr marL="571500" lvl="1" indent="-228600" fontAlgn="t">
              <a:spcBef>
                <a:spcPts val="0"/>
              </a:spcBef>
            </a:pPr>
            <a:r>
              <a:rPr lang="en-US" sz="2000" dirty="0"/>
              <a:t>Early discount of $25.00 before 12/15/2019</a:t>
            </a:r>
          </a:p>
          <a:p>
            <a:pPr marL="571500" lvl="1" indent="-228600" fontAlgn="t">
              <a:spcBef>
                <a:spcPts val="0"/>
              </a:spcBef>
            </a:pPr>
            <a:r>
              <a:rPr lang="en-US" sz="2000" dirty="0"/>
              <a:t>Late fee of $20.00 after 2/15/2020</a:t>
            </a:r>
          </a:p>
          <a:p>
            <a:pPr marL="0" fontAlgn="t">
              <a:spcBef>
                <a:spcPts val="0"/>
              </a:spcBef>
            </a:pPr>
            <a:endParaRPr lang="en-US" sz="2400" dirty="0"/>
          </a:p>
          <a:p>
            <a:pPr marL="0" fontAlgn="t">
              <a:spcBef>
                <a:spcPts val="0"/>
              </a:spcBef>
            </a:pPr>
            <a:r>
              <a:rPr lang="en-US" sz="2400" dirty="0"/>
              <a:t>Contact: </a:t>
            </a:r>
            <a:r>
              <a:rPr lang="en-US" sz="2000" dirty="0">
                <a:hlinkClick r:id="rId5"/>
              </a:rPr>
              <a:t>sfbacwoodbadge2020cd@gmail.com</a:t>
            </a: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1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FA1EC-C133-48A6-A748-335EA24F0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533" y="3261426"/>
            <a:ext cx="925092" cy="9105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C844-3C70-4BD2-A4E8-ACF3DE1F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3179"/>
          </a:xfrm>
        </p:spPr>
        <p:txBody>
          <a:bodyPr/>
          <a:lstStyle/>
          <a:p>
            <a:r>
              <a:rPr lang="en-US" dirty="0"/>
              <a:t>Shooting Sports </a:t>
            </a:r>
            <a:r>
              <a:rPr lang="en-US" sz="2400" dirty="0"/>
              <a:t>@Rancho Los </a:t>
            </a:r>
            <a:r>
              <a:rPr lang="en-US" sz="2400" dirty="0" err="1"/>
              <a:t>Mochos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771D69-5631-47FA-8CB7-FCAB91ACBCBA}"/>
              </a:ext>
            </a:extLst>
          </p:cNvPr>
          <p:cNvSpPr txBox="1">
            <a:spLocks/>
          </p:cNvSpPr>
          <p:nvPr/>
        </p:nvSpPr>
        <p:spPr bwMode="auto">
          <a:xfrm>
            <a:off x="685800" y="865258"/>
            <a:ext cx="8229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800" b="1" dirty="0"/>
              <a:t>Why:</a:t>
            </a:r>
            <a:endParaRPr lang="en-US" sz="1400" b="1" dirty="0"/>
          </a:p>
          <a:p>
            <a:pPr lvl="1" fontAlgn="t"/>
            <a:r>
              <a:rPr lang="en-US" sz="1400" u="sng" dirty="0"/>
              <a:t>Cub Scouts </a:t>
            </a:r>
            <a:r>
              <a:rPr lang="en-US" sz="1400" dirty="0"/>
              <a:t>will choose between BB-guns or archery and dedicate their </a:t>
            </a:r>
            <a:r>
              <a:rPr lang="en-US" sz="1400" b="1" u="sng" dirty="0"/>
              <a:t>half-day session</a:t>
            </a:r>
            <a:r>
              <a:rPr lang="en-US" sz="1400" dirty="0"/>
              <a:t> to practicing that skill.</a:t>
            </a:r>
          </a:p>
          <a:p>
            <a:pPr lvl="1" fontAlgn="t"/>
            <a:r>
              <a:rPr lang="en-US" sz="1400" u="sng" dirty="0"/>
              <a:t>Scouts BSA </a:t>
            </a:r>
            <a:r>
              <a:rPr lang="en-US" sz="1400" dirty="0"/>
              <a:t>will have the opportunity to shoot archery, rifle and shotgun throughout the day on their own schedule</a:t>
            </a:r>
            <a:endParaRPr lang="en-US" sz="1800" b="1" dirty="0"/>
          </a:p>
          <a:p>
            <a:pPr fontAlgn="t"/>
            <a:r>
              <a:rPr lang="en-US" sz="1800" b="1" dirty="0"/>
              <a:t>When:</a:t>
            </a:r>
            <a:r>
              <a:rPr lang="en-US" sz="1800" dirty="0"/>
              <a:t> December 14</a:t>
            </a:r>
            <a:r>
              <a:rPr lang="en-US" sz="1800" baseline="30000" dirty="0"/>
              <a:t>th </a:t>
            </a:r>
            <a:r>
              <a:rPr lang="en-US" sz="1800" dirty="0"/>
              <a:t>(actually, your unit can reserve a range any weekend)</a:t>
            </a:r>
          </a:p>
          <a:p>
            <a:pPr lvl="1" fontAlgn="t"/>
            <a:r>
              <a:rPr lang="en-US" sz="1400" dirty="0"/>
              <a:t>Morning Session: 9:00-12:00</a:t>
            </a:r>
          </a:p>
          <a:p>
            <a:pPr lvl="1" fontAlgn="t"/>
            <a:r>
              <a:rPr lang="en-US" sz="1400" dirty="0"/>
              <a:t>Afternoon Session: 1:00-4:00</a:t>
            </a:r>
          </a:p>
          <a:p>
            <a:pPr fontAlgn="t"/>
            <a:r>
              <a:rPr lang="en-US" sz="1800" b="1" dirty="0"/>
              <a:t>Where:</a:t>
            </a:r>
            <a:r>
              <a:rPr lang="en-US" sz="1800" dirty="0"/>
              <a:t> Rancho Los </a:t>
            </a:r>
            <a:r>
              <a:rPr lang="en-US" sz="1800" dirty="0" err="1"/>
              <a:t>Mochos</a:t>
            </a:r>
            <a:endParaRPr lang="en-US" sz="1800" dirty="0"/>
          </a:p>
          <a:p>
            <a:pPr fontAlgn="t"/>
            <a:r>
              <a:rPr lang="en-US" sz="1800" b="1" dirty="0"/>
              <a:t>Who:</a:t>
            </a:r>
            <a:r>
              <a:rPr lang="en-US" sz="1800" dirty="0"/>
              <a:t> All Packs, Troops, Crews and Ships</a:t>
            </a:r>
          </a:p>
          <a:p>
            <a:pPr fontAlgn="t"/>
            <a:r>
              <a:rPr lang="en-US" sz="1800" b="1" dirty="0"/>
              <a:t>Registration: </a:t>
            </a:r>
            <a:r>
              <a:rPr lang="en-US" sz="1800" dirty="0"/>
              <a:t>9/19-12/6</a:t>
            </a:r>
          </a:p>
          <a:p>
            <a:pPr fontAlgn="t"/>
            <a:r>
              <a:rPr lang="en-US" sz="1800" b="1" dirty="0"/>
              <a:t>Cost:</a:t>
            </a:r>
          </a:p>
          <a:p>
            <a:pPr lvl="1" fontAlgn="t"/>
            <a:r>
              <a:rPr lang="en-US" sz="1400" dirty="0"/>
              <a:t>Rifle Range can be reserved at $300 for your full unit</a:t>
            </a:r>
          </a:p>
          <a:p>
            <a:pPr lvl="1" fontAlgn="t"/>
            <a:r>
              <a:rPr lang="en-US" sz="1400" dirty="0"/>
              <a:t>BB and Archery is $10 per person with a minimum cost of $160</a:t>
            </a:r>
          </a:p>
        </p:txBody>
      </p:sp>
    </p:spTree>
    <p:extLst>
      <p:ext uri="{BB962C8B-B14F-4D97-AF65-F5344CB8AC3E}">
        <p14:creationId xmlns:p14="http://schemas.microsoft.com/office/powerpoint/2010/main" val="24272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E41-0346-417E-A2CD-E444D491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Jumar Relay Race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295CE-726D-4615-A1A4-59EF1225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58803"/>
            <a:ext cx="7000672" cy="259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46F174-057A-48A0-87F2-EF25FA05796A}"/>
              </a:ext>
            </a:extLst>
          </p:cNvPr>
          <p:cNvSpPr txBox="1"/>
          <p:nvPr/>
        </p:nvSpPr>
        <p:spPr>
          <a:xfrm>
            <a:off x="2590800" y="394335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Jumar knot is used for self-arrest</a:t>
            </a:r>
          </a:p>
        </p:txBody>
      </p:sp>
      <p:pic>
        <p:nvPicPr>
          <p:cNvPr id="6" name="Content Placeholder 5" descr="A picture containing hat&#10;&#10;Description automatically generated">
            <a:extLst>
              <a:ext uri="{FF2B5EF4-FFF2-40B4-BE49-F238E27FC236}">
                <a16:creationId xmlns:a16="http://schemas.microsoft.com/office/drawing/2014/main" id="{FF74BBC4-76CD-468B-B32A-FE2C2115E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71" y="285751"/>
            <a:ext cx="1566062" cy="1573053"/>
          </a:xfrm>
        </p:spPr>
      </p:pic>
    </p:spTree>
    <p:extLst>
      <p:ext uri="{BB962C8B-B14F-4D97-AF65-F5344CB8AC3E}">
        <p14:creationId xmlns:p14="http://schemas.microsoft.com/office/powerpoint/2010/main" val="139901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8151"/>
            <a:ext cx="8686800" cy="663179"/>
          </a:xfrm>
        </p:spPr>
        <p:txBody>
          <a:bodyPr/>
          <a:lstStyle/>
          <a:p>
            <a:r>
              <a:rPr lang="en-US" dirty="0"/>
              <a:t>Council and District Announcements</a:t>
            </a:r>
          </a:p>
        </p:txBody>
      </p:sp>
      <p:pic>
        <p:nvPicPr>
          <p:cNvPr id="4" name="Content Placeholder 3" descr="TV logo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56" r="3561"/>
          <a:stretch/>
        </p:blipFill>
        <p:spPr>
          <a:xfrm>
            <a:off x="5562600" y="1667208"/>
            <a:ext cx="2209800" cy="194982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E124B-6413-4459-A150-A64D6284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16" y="1586980"/>
            <a:ext cx="3824885" cy="1055141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88E1FBF9-CB5A-4759-9E7A-F0945D7816AD}"/>
              </a:ext>
            </a:extLst>
          </p:cNvPr>
          <p:cNvSpPr/>
          <p:nvPr/>
        </p:nvSpPr>
        <p:spPr>
          <a:xfrm>
            <a:off x="5486400" y="3743512"/>
            <a:ext cx="2133600" cy="990600"/>
          </a:xfrm>
          <a:prstGeom prst="wave">
            <a:avLst>
              <a:gd name="adj1" fmla="val 11505"/>
              <a:gd name="adj2" fmla="val 39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Mike Allison</a:t>
            </a:r>
          </a:p>
          <a:p>
            <a:pPr algn="ctr"/>
            <a:r>
              <a:rPr lang="en-US" dirty="0"/>
              <a:t>Matt Lindberg</a:t>
            </a:r>
          </a:p>
        </p:txBody>
      </p:sp>
    </p:spTree>
    <p:extLst>
      <p:ext uri="{BB962C8B-B14F-4D97-AF65-F5344CB8AC3E}">
        <p14:creationId xmlns:p14="http://schemas.microsoft.com/office/powerpoint/2010/main" val="418665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Sure to Sign Attendance Sheet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04950"/>
            <a:ext cx="2566987" cy="2695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39802-CFA0-4411-9BB7-15CB6B895250}"/>
              </a:ext>
            </a:extLst>
          </p:cNvPr>
          <p:cNvSpPr txBox="1"/>
          <p:nvPr/>
        </p:nvSpPr>
        <p:spPr>
          <a:xfrm>
            <a:off x="6262774" y="184531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Or, scan here!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0101D-EB54-465C-844C-0FFEA09B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52872"/>
            <a:ext cx="1959665" cy="19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E36FD-71F5-4203-9D4D-B97F8AE9D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0" y="2038733"/>
            <a:ext cx="2376278" cy="2376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B26564-7640-4A9B-BC46-E1CC0F7EFCA1}"/>
              </a:ext>
            </a:extLst>
          </p:cNvPr>
          <p:cNvSpPr txBox="1"/>
          <p:nvPr/>
        </p:nvSpPr>
        <p:spPr>
          <a:xfrm>
            <a:off x="457199" y="1618529"/>
            <a:ext cx="266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Want a copy of tonight's slides, scan here!</a:t>
            </a:r>
          </a:p>
        </p:txBody>
      </p:sp>
    </p:spTree>
    <p:extLst>
      <p:ext uri="{BB962C8B-B14F-4D97-AF65-F5344CB8AC3E}">
        <p14:creationId xmlns:p14="http://schemas.microsoft.com/office/powerpoint/2010/main" val="166433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184EDB7-CEB9-4226-947F-478757FFC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85750"/>
            <a:ext cx="1367587" cy="219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360"/>
            <a:ext cx="8229600" cy="663179"/>
          </a:xfrm>
        </p:spPr>
        <p:txBody>
          <a:bodyPr/>
          <a:lstStyle/>
          <a:p>
            <a:r>
              <a:rPr lang="en-US" dirty="0"/>
              <a:t>Why Come to Roundtable?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13" y="1382910"/>
            <a:ext cx="8229600" cy="3200400"/>
          </a:xfrm>
        </p:spPr>
        <p:txBody>
          <a:bodyPr/>
          <a:lstStyle/>
          <a:p>
            <a:r>
              <a:rPr lang="en-US" sz="2800" dirty="0"/>
              <a:t>New to Roundtable, raise your hand and welcome</a:t>
            </a:r>
          </a:p>
          <a:p>
            <a:r>
              <a:rPr lang="en-US" sz="2400" dirty="0"/>
              <a:t>Roundtable provide</a:t>
            </a:r>
          </a:p>
          <a:p>
            <a:pPr lvl="1"/>
            <a:r>
              <a:rPr lang="en-US" sz="2000" dirty="0"/>
              <a:t>Sharing of Knowledge &amp; Scout Fellowship</a:t>
            </a:r>
          </a:p>
          <a:p>
            <a:pPr lvl="1"/>
            <a:r>
              <a:rPr lang="en-US" sz="2000" dirty="0"/>
              <a:t>Staying current on National, Council and District Topics</a:t>
            </a:r>
          </a:p>
          <a:p>
            <a:pPr lvl="1"/>
            <a:r>
              <a:rPr lang="en-US" sz="2000" dirty="0"/>
              <a:t>Network of fellow scouters outside your unit</a:t>
            </a:r>
          </a:p>
          <a:p>
            <a:pPr lvl="1"/>
            <a:r>
              <a:rPr lang="en-US" sz="2000" dirty="0"/>
              <a:t>Forum to get answers to your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403CA-825D-44BF-9783-666C49D9D57C}"/>
              </a:ext>
            </a:extLst>
          </p:cNvPr>
          <p:cNvSpPr/>
          <p:nvPr/>
        </p:nvSpPr>
        <p:spPr>
          <a:xfrm>
            <a:off x="6096001" y="3333750"/>
            <a:ext cx="2815386" cy="1316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0" rtlCol="0" anchor="t" anchorCtr="0"/>
          <a:lstStyle/>
          <a:p>
            <a:pPr algn="ctr"/>
            <a:r>
              <a:rPr lang="en-US" sz="1600" u="sng" dirty="0">
                <a:solidFill>
                  <a:srgbClr val="FF0000"/>
                </a:solidFill>
              </a:rPr>
              <a:t>My Roundtable Rules</a:t>
            </a:r>
          </a:p>
          <a:p>
            <a:pPr marL="342900" indent="-3429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Start promptly at 7:00</a:t>
            </a:r>
          </a:p>
          <a:p>
            <a:pPr marL="342900" indent="-3429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Combined session 20 minutes</a:t>
            </a:r>
          </a:p>
          <a:p>
            <a:pPr marL="342900" indent="-3429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Ends promptly at 8:30</a:t>
            </a:r>
          </a:p>
          <a:p>
            <a:pPr marL="342900" indent="-342900">
              <a:buAutoNum type="arabicParenR"/>
            </a:pPr>
            <a:r>
              <a:rPr lang="en-US" sz="1200" dirty="0">
                <a:solidFill>
                  <a:srgbClr val="FF0000"/>
                </a:solidFill>
              </a:rPr>
              <a:t>If you want a copy of this presentation, email 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32" y="156443"/>
            <a:ext cx="8229600" cy="571500"/>
          </a:xfrm>
        </p:spPr>
        <p:txBody>
          <a:bodyPr anchor="ctr"/>
          <a:lstStyle/>
          <a:p>
            <a:r>
              <a:rPr lang="en-US" dirty="0"/>
              <a:t>Twin Valley People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67474" y="5721531"/>
            <a:ext cx="5320756" cy="5197300"/>
          </a:xfrm>
        </p:spPr>
        <p:txBody>
          <a:bodyPr wrap="none">
            <a:noAutofit/>
          </a:bodyPr>
          <a:lstStyle/>
          <a:p>
            <a:r>
              <a:rPr lang="en-US" sz="2000" dirty="0"/>
              <a:t>Scout BSA Roundtable Commissioner</a:t>
            </a:r>
          </a:p>
          <a:p>
            <a:pPr lvl="1"/>
            <a:r>
              <a:rPr lang="en-US" sz="1200" dirty="0"/>
              <a:t>Peter Zischka</a:t>
            </a:r>
          </a:p>
          <a:p>
            <a:pPr lvl="1"/>
            <a:r>
              <a:rPr lang="en-US" sz="1200" dirty="0"/>
              <a:t>2vroundtable@gmail.com</a:t>
            </a:r>
          </a:p>
          <a:p>
            <a:pPr lvl="1"/>
            <a:r>
              <a:rPr lang="en-US" sz="1200" dirty="0"/>
              <a:t>(925) 916-7005</a:t>
            </a:r>
          </a:p>
          <a:p>
            <a:pPr lvl="1"/>
            <a:endParaRPr lang="en-US" sz="1200" dirty="0"/>
          </a:p>
          <a:p>
            <a:r>
              <a:rPr lang="en-US" sz="2000" dirty="0"/>
              <a:t>Cub Scout Roundtable Commissioner</a:t>
            </a:r>
          </a:p>
          <a:p>
            <a:pPr lvl="1"/>
            <a:r>
              <a:rPr lang="en-US" sz="1200" dirty="0"/>
              <a:t>Jeff Biehl</a:t>
            </a:r>
          </a:p>
          <a:p>
            <a:pPr lvl="1"/>
            <a:r>
              <a:rPr lang="en-US" sz="1200" dirty="0"/>
              <a:t>tvcubroudtable@gmail.com</a:t>
            </a:r>
          </a:p>
          <a:p>
            <a:pPr lvl="1"/>
            <a:r>
              <a:rPr lang="en-US" sz="1200" dirty="0"/>
              <a:t>(925) 447-1519</a:t>
            </a:r>
          </a:p>
          <a:p>
            <a:pPr lvl="1"/>
            <a:endParaRPr lang="en-US" sz="1200" dirty="0"/>
          </a:p>
          <a:p>
            <a:r>
              <a:rPr lang="en-US" sz="2000" dirty="0"/>
              <a:t>District Committee Chair</a:t>
            </a:r>
          </a:p>
          <a:p>
            <a:pPr lvl="1"/>
            <a:r>
              <a:rPr lang="en-US" sz="1200" dirty="0"/>
              <a:t>This could be you! </a:t>
            </a:r>
          </a:p>
          <a:p>
            <a:pPr lvl="1"/>
            <a:endParaRPr lang="en-US" sz="1200" dirty="0"/>
          </a:p>
          <a:p>
            <a:r>
              <a:rPr lang="en-US" sz="2000" dirty="0"/>
              <a:t>District Commissioner</a:t>
            </a:r>
          </a:p>
          <a:p>
            <a:pPr lvl="1"/>
            <a:r>
              <a:rPr lang="en-US" sz="1200" dirty="0"/>
              <a:t>Michael Allison</a:t>
            </a:r>
          </a:p>
          <a:p>
            <a:pPr lvl="1"/>
            <a:r>
              <a:rPr lang="en-US" sz="1200" dirty="0"/>
              <a:t>tvcommissioners@gmail.com</a:t>
            </a:r>
          </a:p>
          <a:p>
            <a:pPr lvl="1"/>
            <a:endParaRPr lang="en-US" sz="1200" dirty="0"/>
          </a:p>
          <a:p>
            <a:r>
              <a:rPr lang="en-US" sz="2000" dirty="0"/>
              <a:t>District Executive</a:t>
            </a:r>
          </a:p>
          <a:p>
            <a:pPr lvl="1"/>
            <a:r>
              <a:rPr lang="en-US" sz="1200" dirty="0"/>
              <a:t>Matt Lindberg</a:t>
            </a:r>
          </a:p>
          <a:p>
            <a:pPr lvl="1"/>
            <a:r>
              <a:rPr lang="en-US" sz="1200" dirty="0"/>
              <a:t>matt.lindberg@scouting.org</a:t>
            </a:r>
          </a:p>
        </p:txBody>
      </p:sp>
      <p:pic>
        <p:nvPicPr>
          <p:cNvPr id="6" name="Picture 5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10679254-6D0B-442E-87CA-7BDA9F56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31" y="1795643"/>
            <a:ext cx="8382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CBD7B-29A5-4E93-B398-7029798D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59" y="3288386"/>
            <a:ext cx="825145" cy="825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C90C5-DA8C-4CCC-9CC2-CCBA169B8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38" y="4180014"/>
            <a:ext cx="825145" cy="82514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C794D-0B5D-4738-AD64-9CA16D03EF6A}"/>
              </a:ext>
            </a:extLst>
          </p:cNvPr>
          <p:cNvSpPr txBox="1">
            <a:spLocks/>
          </p:cNvSpPr>
          <p:nvPr/>
        </p:nvSpPr>
        <p:spPr bwMode="auto">
          <a:xfrm>
            <a:off x="6078583" y="4166959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District Executive</a:t>
            </a:r>
          </a:p>
          <a:p>
            <a:pPr marL="457200" lvl="1" indent="-228600"/>
            <a:r>
              <a:rPr lang="en-US" sz="1200" dirty="0"/>
              <a:t>Matt Lindberg</a:t>
            </a:r>
          </a:p>
          <a:p>
            <a:pPr marL="457200" lvl="1" indent="-228600"/>
            <a:r>
              <a:rPr lang="en-US" sz="1200" dirty="0"/>
              <a:t>matt.lindberg@scouting.org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2C4180-D801-4397-A12F-C49582BE9103}"/>
              </a:ext>
            </a:extLst>
          </p:cNvPr>
          <p:cNvSpPr txBox="1">
            <a:spLocks/>
          </p:cNvSpPr>
          <p:nvPr/>
        </p:nvSpPr>
        <p:spPr bwMode="auto">
          <a:xfrm>
            <a:off x="4829248" y="3278687"/>
            <a:ext cx="2971800" cy="8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District Commissioner</a:t>
            </a:r>
          </a:p>
          <a:p>
            <a:pPr marL="457200" lvl="1" indent="-228600"/>
            <a:r>
              <a:rPr lang="en-US" sz="1200" dirty="0"/>
              <a:t>Michael Allison</a:t>
            </a:r>
          </a:p>
          <a:p>
            <a:pPr marL="457200" lvl="1" indent="-228600"/>
            <a:r>
              <a:rPr lang="en-US" sz="1200" dirty="0"/>
              <a:t>tvcommissioners@gmail.com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FCB686-D4B1-4776-A970-E7545EAD341B}"/>
              </a:ext>
            </a:extLst>
          </p:cNvPr>
          <p:cNvSpPr txBox="1">
            <a:spLocks/>
          </p:cNvSpPr>
          <p:nvPr/>
        </p:nvSpPr>
        <p:spPr bwMode="auto">
          <a:xfrm>
            <a:off x="3048000" y="2719330"/>
            <a:ext cx="3122936" cy="67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District Committee Chair</a:t>
            </a:r>
          </a:p>
          <a:p>
            <a:pPr marL="457200" lvl="1" indent="-228600"/>
            <a:r>
              <a:rPr lang="en-US" sz="1200" dirty="0"/>
              <a:t>This could be you!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C82445-AF1D-4084-BB64-27EB568CB42E}"/>
              </a:ext>
            </a:extLst>
          </p:cNvPr>
          <p:cNvSpPr txBox="1">
            <a:spLocks/>
          </p:cNvSpPr>
          <p:nvPr/>
        </p:nvSpPr>
        <p:spPr bwMode="auto">
          <a:xfrm>
            <a:off x="2208231" y="1792169"/>
            <a:ext cx="4194722" cy="9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Cub Scout Roundtable Commissioner</a:t>
            </a:r>
          </a:p>
          <a:p>
            <a:pPr marL="457200" lvl="1" indent="-228600"/>
            <a:r>
              <a:rPr lang="en-US" sz="1200" dirty="0"/>
              <a:t>Jeff Biehl</a:t>
            </a:r>
          </a:p>
          <a:p>
            <a:pPr marL="457200" lvl="1" indent="-228600"/>
            <a:r>
              <a:rPr lang="en-US" sz="1200" dirty="0"/>
              <a:t>tvcubroudtable@gmail.com/(925) 447-1519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1658-88C7-4AD6-AC5F-79CFF3CF7AF1}"/>
              </a:ext>
            </a:extLst>
          </p:cNvPr>
          <p:cNvGrpSpPr/>
          <p:nvPr/>
        </p:nvGrpSpPr>
        <p:grpSpPr>
          <a:xfrm>
            <a:off x="91900" y="884668"/>
            <a:ext cx="4993634" cy="900216"/>
            <a:chOff x="91900" y="884668"/>
            <a:chExt cx="4993634" cy="9002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D4957C-29B8-44DE-A2EF-C0B4E54D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00" y="914878"/>
              <a:ext cx="822500" cy="822500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DD29A53-F1AC-4A10-B191-0FEE469BA6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4400" y="884668"/>
              <a:ext cx="4171134" cy="900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Scout BSA Roundtable Commissioner</a:t>
              </a:r>
            </a:p>
            <a:p>
              <a:pPr marL="457200" lvl="1" indent="-228600"/>
              <a:r>
                <a:rPr lang="en-US" sz="1200" dirty="0"/>
                <a:t>Peter Zischka</a:t>
              </a:r>
            </a:p>
            <a:p>
              <a:pPr marL="457200" lvl="1" indent="-228600"/>
              <a:r>
                <a:rPr lang="en-US" sz="1200" dirty="0"/>
                <a:t>2vroundtable@gmail.com/(925) 916-7005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District &amp; Council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8229600" cy="3200400"/>
          </a:xfrm>
        </p:spPr>
        <p:txBody>
          <a:bodyPr/>
          <a:lstStyle/>
          <a:p>
            <a:pPr lvl="0"/>
            <a:r>
              <a:rPr lang="en-US" sz="2400" dirty="0"/>
              <a:t>SFBAC Council</a:t>
            </a:r>
          </a:p>
          <a:p>
            <a:pPr lvl="1"/>
            <a:r>
              <a:rPr lang="en-US" sz="2000" u="sng" dirty="0">
                <a:hlinkClick r:id="rId2"/>
              </a:rPr>
              <a:t>http://www.sfbac.org/</a:t>
            </a:r>
            <a:endParaRPr lang="en-US" sz="2000" dirty="0"/>
          </a:p>
          <a:p>
            <a:pPr lvl="0"/>
            <a:r>
              <a:rPr lang="en-US" sz="2400" dirty="0"/>
              <a:t>Twin Valley District</a:t>
            </a:r>
          </a:p>
          <a:p>
            <a:pPr lvl="1"/>
            <a:r>
              <a:rPr lang="en-US" sz="2000" u="sng" dirty="0">
                <a:hlinkClick r:id="rId3"/>
              </a:rPr>
              <a:t>http://www.TwinValleyScouting.com/</a:t>
            </a:r>
            <a:r>
              <a:rPr lang="en-US" sz="2000" u="sng" dirty="0"/>
              <a:t> </a:t>
            </a:r>
          </a:p>
          <a:p>
            <a:pPr lvl="1"/>
            <a:r>
              <a:rPr lang="en-US" sz="2000" u="sng" dirty="0">
                <a:hlinkClick r:id="rId4"/>
              </a:rPr>
              <a:t>http://www.sfbac.org/2877</a:t>
            </a:r>
            <a:r>
              <a:rPr lang="en-US" sz="2000" u="sng" dirty="0"/>
              <a:t> </a:t>
            </a:r>
          </a:p>
          <a:p>
            <a:pPr lvl="0"/>
            <a:endParaRPr lang="en-US" sz="1400" dirty="0"/>
          </a:p>
          <a:p>
            <a:endParaRPr lang="en-US" dirty="0"/>
          </a:p>
        </p:txBody>
      </p:sp>
      <p:pic>
        <p:nvPicPr>
          <p:cNvPr id="4" name="Picture 3" descr="TV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1" y="342900"/>
            <a:ext cx="1037063" cy="85725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3E14E091-7BC7-4834-BCCD-5A70328E1CDA}"/>
              </a:ext>
            </a:extLst>
          </p:cNvPr>
          <p:cNvSpPr/>
          <p:nvPr/>
        </p:nvSpPr>
        <p:spPr>
          <a:xfrm>
            <a:off x="5486400" y="1657350"/>
            <a:ext cx="3505200" cy="2149079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Looking for help maintaining the Twin Valley website.  Experience with </a:t>
            </a:r>
            <a:r>
              <a:rPr lang="en-US" sz="1600" dirty="0" err="1">
                <a:solidFill>
                  <a:schemeClr val="tx1"/>
                </a:solidFill>
              </a:rPr>
              <a:t>Wordpress</a:t>
            </a:r>
            <a:r>
              <a:rPr lang="en-US" sz="1600" dirty="0">
                <a:solidFill>
                  <a:schemeClr val="tx1"/>
                </a:solidFill>
              </a:rPr>
              <a:t> helpful. Contact Matt Lindberg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17FFF-5CD0-4D90-8D50-2CD2F22B3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490" y="3333750"/>
            <a:ext cx="825145" cy="825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0677-5B07-417B-9093-26731CD8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Ahead –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798F-8ED8-4D30-8B89-D8BFE0A3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528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u="sng" dirty="0"/>
              <a:t>November</a:t>
            </a:r>
          </a:p>
          <a:p>
            <a:pPr marL="344488" indent="-111125"/>
            <a:r>
              <a:rPr lang="en-US" sz="1200" strike="sngStrike" dirty="0"/>
              <a:t>1</a:t>
            </a:r>
            <a:r>
              <a:rPr lang="en-US" sz="1200" strike="sngStrike" baseline="30000" dirty="0"/>
              <a:t>st</a:t>
            </a:r>
            <a:r>
              <a:rPr lang="en-US" sz="1200" strike="sngStrike" dirty="0"/>
              <a:t> ~ Sporting Clays for Scouting</a:t>
            </a:r>
          </a:p>
          <a:p>
            <a:pPr marL="344488" indent="-111125"/>
            <a:r>
              <a:rPr lang="en-US" sz="1200" strike="sngStrike" dirty="0"/>
              <a:t>1</a:t>
            </a:r>
            <a:r>
              <a:rPr lang="en-US" sz="1200" strike="sngStrike" baseline="30000" dirty="0"/>
              <a:t>st</a:t>
            </a:r>
            <a:r>
              <a:rPr lang="en-US" sz="1200" strike="sngStrike" dirty="0"/>
              <a:t>-3</a:t>
            </a:r>
            <a:r>
              <a:rPr lang="en-US" sz="1200" strike="sngStrike" baseline="30000" dirty="0"/>
              <a:t>rd</a:t>
            </a:r>
            <a:r>
              <a:rPr lang="en-US" sz="1200" strike="sngStrike" dirty="0"/>
              <a:t> ~ Twin Valley WEBELOS Weekend</a:t>
            </a:r>
          </a:p>
          <a:p>
            <a:pPr marL="344488" indent="-111125"/>
            <a:r>
              <a:rPr lang="en-US" sz="1200" strike="sngStrike" dirty="0"/>
              <a:t>2</a:t>
            </a:r>
            <a:r>
              <a:rPr lang="en-US" sz="1200" strike="sngStrike" baseline="30000" dirty="0"/>
              <a:t>nd</a:t>
            </a:r>
            <a:r>
              <a:rPr lang="en-US" sz="1200" strike="sngStrike" dirty="0"/>
              <a:t> ~ 35th Annual Gala and Auction</a:t>
            </a:r>
          </a:p>
          <a:p>
            <a:pPr marL="344488" indent="-111125"/>
            <a:r>
              <a:rPr lang="en-US" sz="1200" strike="sngStrike" dirty="0"/>
              <a:t>9</a:t>
            </a:r>
            <a:r>
              <a:rPr lang="en-US" sz="1200" strike="sngStrike" baseline="30000" dirty="0"/>
              <a:t>th</a:t>
            </a:r>
            <a:r>
              <a:rPr lang="en-US" sz="1200" strike="sngStrike" dirty="0"/>
              <a:t> ~ Scouting for Food (hangers)</a:t>
            </a:r>
          </a:p>
          <a:p>
            <a:pPr marL="344488" indent="-111125"/>
            <a:r>
              <a:rPr lang="en-US" sz="1200" strike="sngStrike" dirty="0"/>
              <a:t>13</a:t>
            </a:r>
            <a:r>
              <a:rPr lang="en-US" sz="1200" strike="sngStrike" baseline="30000" dirty="0"/>
              <a:t>th</a:t>
            </a:r>
            <a:r>
              <a:rPr lang="en-US" sz="1200" strike="sngStrike" dirty="0"/>
              <a:t> ~ District Committee Meeting</a:t>
            </a:r>
          </a:p>
          <a:p>
            <a:pPr marL="344488" indent="-111125"/>
            <a:r>
              <a:rPr lang="en-US" sz="1200" dirty="0"/>
              <a:t>14</a:t>
            </a:r>
            <a:r>
              <a:rPr lang="en-US" sz="1200" baseline="30000" dirty="0"/>
              <a:t>th</a:t>
            </a:r>
            <a:r>
              <a:rPr lang="en-US" sz="1200" dirty="0"/>
              <a:t> ~ Roundtable</a:t>
            </a:r>
          </a:p>
          <a:p>
            <a:pPr marL="344488" indent="-111125"/>
            <a:r>
              <a:rPr lang="en-US" sz="1200" dirty="0"/>
              <a:t>16</a:t>
            </a:r>
            <a:r>
              <a:rPr lang="en-US" sz="1200" baseline="30000" dirty="0"/>
              <a:t>th</a:t>
            </a:r>
            <a:r>
              <a:rPr lang="en-US" sz="1200" dirty="0"/>
              <a:t> ~ Scouting for the Community (pickup)</a:t>
            </a:r>
          </a:p>
          <a:p>
            <a:pPr marL="344488" indent="-111125"/>
            <a:r>
              <a:rPr lang="en-US" sz="1200" dirty="0"/>
              <a:t>22</a:t>
            </a:r>
            <a:r>
              <a:rPr lang="en-US" sz="1200" baseline="30000" dirty="0"/>
              <a:t>nd</a:t>
            </a:r>
            <a:r>
              <a:rPr lang="en-US" sz="1200" dirty="0"/>
              <a:t> ~ </a:t>
            </a:r>
            <a:r>
              <a:rPr lang="en-US" sz="1200" dirty="0" err="1"/>
              <a:t>Royaneh</a:t>
            </a:r>
            <a:r>
              <a:rPr lang="en-US" sz="1200" dirty="0"/>
              <a:t> Thanksgiving Work Party </a:t>
            </a:r>
          </a:p>
          <a:p>
            <a:pPr marL="344488" indent="-111125"/>
            <a:r>
              <a:rPr lang="en-US" sz="1200" dirty="0"/>
              <a:t>23</a:t>
            </a:r>
            <a:r>
              <a:rPr lang="en-US" sz="1200" baseline="30000" dirty="0"/>
              <a:t>rd</a:t>
            </a:r>
            <a:r>
              <a:rPr lang="en-US" sz="1200" dirty="0"/>
              <a:t> ~ Swimming Merit Badge Day</a:t>
            </a:r>
          </a:p>
          <a:p>
            <a:pPr marL="344488" indent="-111125"/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~ Fall Exploration Camp</a:t>
            </a:r>
          </a:p>
          <a:p>
            <a:pPr marL="0" indent="0">
              <a:buNone/>
            </a:pPr>
            <a:r>
              <a:rPr lang="en-US" sz="1600" u="sng" dirty="0"/>
              <a:t>December</a:t>
            </a:r>
          </a:p>
          <a:p>
            <a:pPr marL="344488" indent="-111125"/>
            <a:r>
              <a:rPr lang="en-US" sz="1200" dirty="0"/>
              <a:t>6</a:t>
            </a:r>
            <a:r>
              <a:rPr lang="en-US" sz="1200" baseline="30000" dirty="0"/>
              <a:t>th</a:t>
            </a:r>
            <a:r>
              <a:rPr lang="en-US" sz="1200" dirty="0"/>
              <a:t> Scout Center Sleepover (Scouts BSA)</a:t>
            </a:r>
          </a:p>
          <a:p>
            <a:pPr marL="344488" indent="-111125"/>
            <a:r>
              <a:rPr lang="en-US" sz="1200" dirty="0"/>
              <a:t>11</a:t>
            </a:r>
            <a:r>
              <a:rPr lang="en-US" sz="1200" baseline="30000" dirty="0"/>
              <a:t>th</a:t>
            </a:r>
            <a:r>
              <a:rPr lang="en-US" sz="1200" dirty="0"/>
              <a:t> ~ District Committee Meeting</a:t>
            </a:r>
          </a:p>
          <a:p>
            <a:pPr marL="344488" indent="-111125"/>
            <a:r>
              <a:rPr lang="en-US" sz="1200" dirty="0"/>
              <a:t>12th ~ Roundtable</a:t>
            </a:r>
          </a:p>
          <a:p>
            <a:pPr marL="233363" indent="0">
              <a:buNone/>
            </a:pPr>
            <a:r>
              <a:rPr lang="en-US" sz="1200" dirty="0"/>
              <a:t>             ~ Youth Protection Training</a:t>
            </a:r>
          </a:p>
          <a:p>
            <a:pPr marL="344488" indent="-111125"/>
            <a:r>
              <a:rPr lang="en-US" sz="1200" dirty="0"/>
              <a:t>14th ~ Level 1 USA Archery Instructor Training</a:t>
            </a:r>
          </a:p>
          <a:p>
            <a:pPr marL="344488" indent="-111125"/>
            <a:r>
              <a:rPr lang="en-US" sz="1200" dirty="0"/>
              <a:t>14th-15th ~ Shooing Sports @ Rancho Los </a:t>
            </a:r>
            <a:r>
              <a:rPr lang="en-US" sz="1200" dirty="0" err="1"/>
              <a:t>Mochos</a:t>
            </a:r>
            <a:endParaRPr lang="en-US" sz="1200" dirty="0"/>
          </a:p>
          <a:p>
            <a:pPr marL="344488" indent="-111125"/>
            <a:r>
              <a:rPr lang="en-US" sz="1200" dirty="0"/>
              <a:t>23rd-27th ~ Winter Exploration Camp</a:t>
            </a:r>
          </a:p>
          <a:p>
            <a:pPr marL="344488" indent="-111125"/>
            <a:r>
              <a:rPr lang="en-US" sz="1200" dirty="0"/>
              <a:t>30th-3rd ~  Winter Exploration Camp</a:t>
            </a:r>
          </a:p>
          <a:p>
            <a:pPr marL="0" indent="0">
              <a:buNone/>
            </a:pPr>
            <a:r>
              <a:rPr lang="en-US" sz="1600" u="sng" dirty="0"/>
              <a:t>January</a:t>
            </a:r>
          </a:p>
          <a:p>
            <a:pPr indent="-111125"/>
            <a:r>
              <a:rPr lang="en-US" sz="1200" dirty="0"/>
              <a:t>8</a:t>
            </a:r>
            <a:r>
              <a:rPr lang="en-US" sz="1200" baseline="30000" dirty="0"/>
              <a:t>th</a:t>
            </a:r>
            <a:r>
              <a:rPr lang="en-US" sz="1200" dirty="0"/>
              <a:t> ~ District Committee Meeting</a:t>
            </a:r>
          </a:p>
          <a:p>
            <a:pPr indent="-111125"/>
            <a:r>
              <a:rPr lang="en-US" sz="1200" dirty="0"/>
              <a:t>9</a:t>
            </a:r>
            <a:r>
              <a:rPr lang="en-US" sz="1200" baseline="30000" dirty="0"/>
              <a:t>th</a:t>
            </a:r>
            <a:r>
              <a:rPr lang="en-US" sz="1200" dirty="0"/>
              <a:t> ~ Roundtable</a:t>
            </a:r>
          </a:p>
          <a:p>
            <a:pPr indent="-111125"/>
            <a:r>
              <a:rPr lang="en-US" sz="1200" dirty="0"/>
              <a:t>11</a:t>
            </a:r>
            <a:r>
              <a:rPr lang="en-US" sz="1200" baseline="30000" dirty="0"/>
              <a:t>th</a:t>
            </a:r>
            <a:r>
              <a:rPr lang="en-US" sz="1200" dirty="0"/>
              <a:t> ~ Pinewood Derby Tune-up</a:t>
            </a:r>
          </a:p>
          <a:p>
            <a:pPr marL="231775" indent="0">
              <a:buNone/>
            </a:pPr>
            <a:r>
              <a:rPr lang="en-US" sz="1200" dirty="0"/>
              <a:t>           ~ Fundamentals of Training &amp; Trainer’s EDGE</a:t>
            </a:r>
          </a:p>
          <a:p>
            <a:pPr indent="-111125"/>
            <a:r>
              <a:rPr lang="en-US" sz="1200" dirty="0"/>
              <a:t>25</a:t>
            </a:r>
            <a:r>
              <a:rPr lang="en-US" sz="1200" baseline="30000" dirty="0"/>
              <a:t>th</a:t>
            </a:r>
            <a:r>
              <a:rPr lang="en-US" sz="1200" dirty="0"/>
              <a:t> ~ Scoutmaster/ASM Position Specific Leader Training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BF678-FE8E-422D-8D5E-0D74A1E810EC}"/>
              </a:ext>
            </a:extLst>
          </p:cNvPr>
          <p:cNvSpPr/>
          <p:nvPr/>
        </p:nvSpPr>
        <p:spPr>
          <a:xfrm>
            <a:off x="4876800" y="4304171"/>
            <a:ext cx="2971800" cy="5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0" rtlCol="0" anchor="t" anchorCtr="0"/>
          <a:lstStyle/>
          <a:p>
            <a:r>
              <a:rPr lang="en-US" sz="1400" dirty="0">
                <a:solidFill>
                  <a:srgbClr val="FF0000"/>
                </a:solidFill>
              </a:rPr>
              <a:t>Calendar has been updated, make sure you pick up a copy.</a:t>
            </a:r>
          </a:p>
        </p:txBody>
      </p:sp>
    </p:spTree>
    <p:extLst>
      <p:ext uri="{BB962C8B-B14F-4D97-AF65-F5344CB8AC3E}">
        <p14:creationId xmlns:p14="http://schemas.microsoft.com/office/powerpoint/2010/main" val="387271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0DE3-7CF3-479C-ABDC-C8ABB607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611"/>
            <a:ext cx="8229600" cy="663179"/>
          </a:xfrm>
        </p:spPr>
        <p:txBody>
          <a:bodyPr/>
          <a:lstStyle/>
          <a:p>
            <a:r>
              <a:rPr lang="en-US" dirty="0"/>
              <a:t>Troop Recruiting for WEBELOS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B69D-FD3F-4F04-9D48-1A4A0667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28" y="928086"/>
            <a:ext cx="8229600" cy="3200400"/>
          </a:xfrm>
        </p:spPr>
        <p:txBody>
          <a:bodyPr/>
          <a:lstStyle/>
          <a:p>
            <a:r>
              <a:rPr lang="en-US" sz="2400" dirty="0"/>
              <a:t>When: December Roundtable</a:t>
            </a:r>
          </a:p>
          <a:p>
            <a:r>
              <a:rPr lang="en-US" sz="2400" dirty="0"/>
              <a:t>Format:</a:t>
            </a:r>
          </a:p>
          <a:p>
            <a:pPr lvl="1"/>
            <a:r>
              <a:rPr lang="en-US" sz="2000" dirty="0"/>
              <a:t>Have your SPL pitch your troop to the WEBELOS (no adults)</a:t>
            </a:r>
          </a:p>
          <a:p>
            <a:pPr lvl="1"/>
            <a:r>
              <a:rPr lang="en-US" sz="2000" dirty="0"/>
              <a:t>Each troop is allowed four minutes to advertise their unit</a:t>
            </a:r>
          </a:p>
          <a:p>
            <a:pPr lvl="1"/>
            <a:r>
              <a:rPr lang="en-US" sz="2000" dirty="0"/>
              <a:t>Send me one slide about your troop or just tell me you are coming</a:t>
            </a:r>
          </a:p>
          <a:p>
            <a:pPr lvl="1"/>
            <a:r>
              <a:rPr lang="en-US" sz="2000" dirty="0"/>
              <a:t>After all presentations, units are invited to host a table for WEBELOS to ask questions.</a:t>
            </a:r>
          </a:p>
          <a:p>
            <a:r>
              <a:rPr lang="en-US" sz="2400" dirty="0"/>
              <a:t>Cub leaders, bring your WEBELOS to December’s Roundtable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1FECA-3791-4294-8705-D78F61DA2B3E}"/>
              </a:ext>
            </a:extLst>
          </p:cNvPr>
          <p:cNvGrpSpPr/>
          <p:nvPr/>
        </p:nvGrpSpPr>
        <p:grpSpPr>
          <a:xfrm>
            <a:off x="3048000" y="4224782"/>
            <a:ext cx="3886200" cy="685800"/>
            <a:chOff x="320500" y="991078"/>
            <a:chExt cx="3886200" cy="685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F5BFA0-90FB-427E-8EF5-D5907BE2F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264" t="9265" r="7355" b="7355"/>
            <a:stretch/>
          </p:blipFill>
          <p:spPr>
            <a:xfrm>
              <a:off x="320500" y="991078"/>
              <a:ext cx="685800" cy="685800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1228D9E-E2B1-4067-A87F-F258433DF6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1500" y="1090647"/>
              <a:ext cx="3505200" cy="41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1" indent="0">
                <a:buNone/>
              </a:pPr>
              <a:r>
                <a:rPr lang="en-US" sz="1600" dirty="0"/>
                <a:t>Peter Zischka ~ </a:t>
              </a:r>
              <a:r>
                <a:rPr lang="en-US" sz="1600" dirty="0">
                  <a:hlinkClick r:id="rId3"/>
                </a:rPr>
                <a:t>2vroundtable@gmail.com</a:t>
              </a:r>
              <a:r>
                <a:rPr lang="en-US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3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58" y="171461"/>
            <a:ext cx="8229600" cy="663179"/>
          </a:xfrm>
        </p:spPr>
        <p:txBody>
          <a:bodyPr/>
          <a:lstStyle/>
          <a:p>
            <a:r>
              <a:rPr lang="en-US" dirty="0"/>
              <a:t>PAIA and BSA Fee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49" y="728043"/>
            <a:ext cx="7404451" cy="2102950"/>
          </a:xfrm>
        </p:spPr>
        <p:txBody>
          <a:bodyPr/>
          <a:lstStyle/>
          <a:p>
            <a:r>
              <a:rPr lang="en-US" sz="1600" dirty="0"/>
              <a:t>No PAIA increase this year.</a:t>
            </a:r>
          </a:p>
          <a:p>
            <a:r>
              <a:rPr lang="en-US" sz="1600" dirty="0"/>
              <a:t>BSA fee:</a:t>
            </a:r>
          </a:p>
          <a:p>
            <a:pPr lvl="1"/>
            <a:r>
              <a:rPr lang="en-US" sz="1200" dirty="0"/>
              <a:t>$60.00/scout</a:t>
            </a:r>
          </a:p>
          <a:p>
            <a:pPr lvl="1"/>
            <a:r>
              <a:rPr lang="en-US" sz="1200" dirty="0"/>
              <a:t>$36/adult</a:t>
            </a:r>
          </a:p>
          <a:p>
            <a:pPr lvl="1"/>
            <a:r>
              <a:rPr lang="en-US" sz="1200" dirty="0"/>
              <a:t>Boy’s Life $12.00</a:t>
            </a:r>
          </a:p>
          <a:p>
            <a:pPr lvl="1"/>
            <a:r>
              <a:rPr lang="en-US" sz="1200" dirty="0"/>
              <a:t>Unit $60.00</a:t>
            </a:r>
          </a:p>
          <a:p>
            <a:r>
              <a:rPr lang="en-US" sz="1400" dirty="0"/>
              <a:t>30 min Q&amp;A session on PAIA and BSA fees and suggestions for fundraising.</a:t>
            </a:r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A22F5720-BBA7-494B-9866-F81DAFC6D123}"/>
              </a:ext>
            </a:extLst>
          </p:cNvPr>
          <p:cNvSpPr/>
          <p:nvPr/>
        </p:nvSpPr>
        <p:spPr>
          <a:xfrm>
            <a:off x="7051485" y="911400"/>
            <a:ext cx="1825161" cy="457200"/>
          </a:xfrm>
          <a:prstGeom prst="wave">
            <a:avLst>
              <a:gd name="adj1" fmla="val 11510"/>
              <a:gd name="adj2" fmla="val 2054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Sridhar Ramanathan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B6265-60BA-40D5-AF59-89893C79819D}"/>
              </a:ext>
            </a:extLst>
          </p:cNvPr>
          <p:cNvSpPr/>
          <p:nvPr/>
        </p:nvSpPr>
        <p:spPr>
          <a:xfrm>
            <a:off x="7051485" y="1401297"/>
            <a:ext cx="1984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hlinkClick r:id="rId2"/>
              </a:rPr>
              <a:t>sridhar@aventigroup.com</a:t>
            </a:r>
            <a:r>
              <a:rPr lang="en-US" sz="1200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69E02-1A20-4597-89AA-F91E7B62D86A}"/>
              </a:ext>
            </a:extLst>
          </p:cNvPr>
          <p:cNvSpPr/>
          <p:nvPr/>
        </p:nvSpPr>
        <p:spPr>
          <a:xfrm>
            <a:off x="1139361" y="2424929"/>
            <a:ext cx="7737285" cy="2547110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r>
              <a:rPr lang="en-US" sz="1200" u="sng" dirty="0"/>
              <a:t>Time: Nov 19 @ 12:00 PM</a:t>
            </a:r>
            <a:br>
              <a:rPr lang="en-US" sz="1050" dirty="0"/>
            </a:br>
            <a:br>
              <a:rPr lang="en-US" sz="1050" dirty="0"/>
            </a:br>
            <a:r>
              <a:rPr lang="en-US" sz="1050" u="sng" dirty="0">
                <a:hlinkClick r:id="rId3"/>
              </a:rPr>
              <a:t>https://zoom.us/j/911272133?pwd=anB6YVR6L</a:t>
            </a:r>
            <a:br>
              <a:rPr lang="en-US" sz="1050" u="sng" dirty="0">
                <a:hlinkClick r:id="rId3"/>
              </a:rPr>
            </a:br>
            <a:r>
              <a:rPr lang="en-US" sz="1050" u="sng" dirty="0">
                <a:hlinkClick r:id="rId3"/>
              </a:rPr>
              <a:t>1d2aWJvc2Z0akhBR0djdz09</a:t>
            </a:r>
            <a:br>
              <a:rPr lang="en-US" sz="1050" dirty="0"/>
            </a:br>
            <a:r>
              <a:rPr lang="en-US" sz="1050" dirty="0"/>
              <a:t>Meeting ID: 911 272 133</a:t>
            </a:r>
            <a:br>
              <a:rPr lang="en-US" sz="1050" dirty="0"/>
            </a:br>
            <a:r>
              <a:rPr lang="en-US" sz="1050" dirty="0"/>
              <a:t>Password: 362418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One tap mobile</a:t>
            </a:r>
            <a:br>
              <a:rPr lang="en-US" sz="1050" dirty="0"/>
            </a:br>
            <a:r>
              <a:rPr lang="en-US" sz="1050" dirty="0"/>
              <a:t>+17207072699,,911272133# US </a:t>
            </a:r>
            <a:br>
              <a:rPr lang="en-US" sz="1050" dirty="0"/>
            </a:br>
            <a:r>
              <a:rPr lang="en-US" sz="1050" dirty="0"/>
              <a:t>+16465588656,,911272133# US 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Dial by your location</a:t>
            </a:r>
            <a:br>
              <a:rPr lang="en-US" sz="1050" dirty="0"/>
            </a:br>
            <a:r>
              <a:rPr lang="en-US" sz="1050" dirty="0"/>
              <a:t>        +1 720 707 2699 US </a:t>
            </a:r>
            <a:br>
              <a:rPr lang="en-US" sz="1050" dirty="0"/>
            </a:br>
            <a:r>
              <a:rPr lang="en-US" sz="1050" dirty="0"/>
              <a:t>        +1 646 558 8656 US </a:t>
            </a:r>
            <a:br>
              <a:rPr lang="en-US" sz="1050" dirty="0"/>
            </a:br>
            <a:r>
              <a:rPr lang="en-US" sz="1050" dirty="0"/>
              <a:t>Meeting ID: 911 272 133</a:t>
            </a:r>
          </a:p>
          <a:p>
            <a:br>
              <a:rPr lang="en-US" sz="1050" dirty="0"/>
            </a:br>
            <a:r>
              <a:rPr lang="en-US" sz="1200" u="sng" dirty="0"/>
              <a:t>Time: Nov 19 @ 7:00 PM</a:t>
            </a:r>
            <a:br>
              <a:rPr lang="en-US" sz="1050" dirty="0"/>
            </a:br>
            <a:br>
              <a:rPr lang="en-US" sz="1050" dirty="0"/>
            </a:br>
            <a:r>
              <a:rPr lang="en-US" sz="1050" u="sng" dirty="0">
                <a:hlinkClick r:id="rId4"/>
              </a:rPr>
              <a:t>https://zoom.us/j/346117599?pwd=RmNnRWtqSzRL</a:t>
            </a:r>
            <a:br>
              <a:rPr lang="en-US" sz="1050" u="sng" dirty="0">
                <a:hlinkClick r:id="rId4"/>
              </a:rPr>
            </a:br>
            <a:r>
              <a:rPr lang="en-US" sz="1050" u="sng" dirty="0">
                <a:hlinkClick r:id="rId4"/>
              </a:rPr>
              <a:t>YTF6dE9MUTFXRGNNZz09</a:t>
            </a:r>
            <a:br>
              <a:rPr lang="en-US" sz="1050" dirty="0"/>
            </a:br>
            <a:r>
              <a:rPr lang="en-US" sz="1050" dirty="0"/>
              <a:t>Meeting ID: 346 117 599</a:t>
            </a:r>
            <a:br>
              <a:rPr lang="en-US" sz="1050" dirty="0"/>
            </a:br>
            <a:r>
              <a:rPr lang="en-US" sz="1050" dirty="0"/>
              <a:t>Password: 574621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One tap mobile</a:t>
            </a:r>
            <a:br>
              <a:rPr lang="en-US" sz="1050" dirty="0"/>
            </a:br>
            <a:r>
              <a:rPr lang="en-US" sz="1050" dirty="0"/>
              <a:t>+17207072699,,346117599# US </a:t>
            </a:r>
            <a:br>
              <a:rPr lang="en-US" sz="1050" dirty="0"/>
            </a:br>
            <a:r>
              <a:rPr lang="en-US" sz="1050" dirty="0"/>
              <a:t>+16465588656,,346117599# US </a:t>
            </a:r>
            <a:br>
              <a:rPr lang="en-US" sz="1050" dirty="0"/>
            </a:br>
            <a:br>
              <a:rPr lang="en-US" sz="1050" dirty="0"/>
            </a:br>
            <a:r>
              <a:rPr lang="en-US" sz="1050" dirty="0"/>
              <a:t>Dial by your location</a:t>
            </a:r>
            <a:br>
              <a:rPr lang="en-US" sz="1050" dirty="0"/>
            </a:br>
            <a:r>
              <a:rPr lang="en-US" sz="1050" dirty="0"/>
              <a:t>        +1 720 707 2699 US </a:t>
            </a:r>
            <a:br>
              <a:rPr lang="en-US" sz="1050" dirty="0"/>
            </a:br>
            <a:r>
              <a:rPr lang="en-US" sz="1050" dirty="0"/>
              <a:t>        +1 646 558 8656 US </a:t>
            </a:r>
            <a:br>
              <a:rPr lang="en-US" sz="1050" dirty="0"/>
            </a:br>
            <a:r>
              <a:rPr lang="en-US" sz="1050" dirty="0"/>
              <a:t>Meeting ID: 346 117 599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DCFBD-FCFB-4F9F-B1CD-D7375918F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127" y="984726"/>
            <a:ext cx="740290" cy="724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07BF5C-8CC3-4981-97E3-698FCE3D3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83" y="2804786"/>
            <a:ext cx="845621" cy="828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9E00-4627-4C24-A0A7-22D9C1D81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003" y="2771422"/>
            <a:ext cx="849321" cy="8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0DA0-4285-49C9-AB06-881EAD22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BSA 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F279-F97D-40AE-9B63-17D16849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New BSA initiative requiring </a:t>
            </a:r>
            <a:r>
              <a:rPr lang="en-US" sz="1600" b="1" i="1" u="sng" dirty="0"/>
              <a:t>re-checks of adult Criminal Background </a:t>
            </a:r>
            <a:r>
              <a:rPr lang="en-US" sz="1600" b="1" u="sng" dirty="0"/>
              <a:t>every 5 years</a:t>
            </a:r>
            <a:endParaRPr lang="en-US" sz="1600" u="sng" dirty="0"/>
          </a:p>
          <a:p>
            <a:r>
              <a:rPr lang="en-US" sz="1600" dirty="0"/>
              <a:t>Starts January 1</a:t>
            </a:r>
            <a:r>
              <a:rPr lang="en-US" sz="1600" baseline="30000" dirty="0"/>
              <a:t>st</a:t>
            </a:r>
            <a:r>
              <a:rPr lang="en-US" sz="1600" dirty="0"/>
              <a:t>, 2020</a:t>
            </a:r>
          </a:p>
          <a:p>
            <a:r>
              <a:rPr lang="en-US" sz="1600" dirty="0"/>
              <a:t>Registered adults must review two disclosure notices, sign, and return form authorizing the re-check to be conducted</a:t>
            </a:r>
          </a:p>
          <a:p>
            <a:pPr lvl="1"/>
            <a:r>
              <a:rPr lang="en-US" sz="1200" dirty="0"/>
              <a:t>Adults associated with a unit; return form with the unit’s </a:t>
            </a:r>
            <a:r>
              <a:rPr lang="en-US" sz="1200" dirty="0" err="1"/>
              <a:t>recharter</a:t>
            </a:r>
            <a:r>
              <a:rPr lang="en-US" sz="1200" dirty="0"/>
              <a:t> pack</a:t>
            </a:r>
          </a:p>
          <a:p>
            <a:pPr lvl="1"/>
            <a:r>
              <a:rPr lang="en-US" sz="1200" dirty="0"/>
              <a:t> Adult not associated with a unit; return form directly to the Council office</a:t>
            </a:r>
          </a:p>
          <a:p>
            <a:r>
              <a:rPr lang="en-US" sz="1600" dirty="0"/>
              <a:t>If you do not authorize a renewal of your Criminal Background Check, you will not be re-registered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011C1D3-A4CC-4B6A-A13C-FC9E88F5AC01}"/>
              </a:ext>
            </a:extLst>
          </p:cNvPr>
          <p:cNvSpPr/>
          <p:nvPr/>
        </p:nvSpPr>
        <p:spPr>
          <a:xfrm>
            <a:off x="6705600" y="4080271"/>
            <a:ext cx="2133600" cy="457200"/>
          </a:xfrm>
          <a:prstGeom prst="wave">
            <a:avLst>
              <a:gd name="adj1" fmla="val 11510"/>
              <a:gd name="adj2" fmla="val 2054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Matt Lindberg</a:t>
            </a:r>
          </a:p>
        </p:txBody>
      </p:sp>
    </p:spTree>
    <p:extLst>
      <p:ext uri="{BB962C8B-B14F-4D97-AF65-F5344CB8AC3E}">
        <p14:creationId xmlns:p14="http://schemas.microsoft.com/office/powerpoint/2010/main" val="4210102606"/>
      </p:ext>
    </p:extLst>
  </p:cSld>
  <p:clrMapOvr>
    <a:masterClrMapping/>
  </p:clrMapOvr>
</p:sld>
</file>

<file path=ppt/theme/theme1.xml><?xml version="1.0" encoding="utf-8"?>
<a:theme xmlns:a="http://schemas.openxmlformats.org/drawingml/2006/main" name="B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9757</TotalTime>
  <Words>1272</Words>
  <Application>Microsoft Macintosh PowerPoint</Application>
  <PresentationFormat>On-screen Show (16:9)</PresentationFormat>
  <Paragraphs>181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BSA</vt:lpstr>
      <vt:lpstr>Twin Valley Roundtable</vt:lpstr>
      <vt:lpstr>Be Sure to Sign Attendance Sheet</vt:lpstr>
      <vt:lpstr>Why Come to Roundtable?</vt:lpstr>
      <vt:lpstr>Twin Valley People</vt:lpstr>
      <vt:lpstr>      District &amp; Council Websites</vt:lpstr>
      <vt:lpstr>A Look Ahead – Calendar</vt:lpstr>
      <vt:lpstr>Troop Recruiting for WEBELOS</vt:lpstr>
      <vt:lpstr>PAIA and BSA Fee Change</vt:lpstr>
      <vt:lpstr>BSA Background Check</vt:lpstr>
      <vt:lpstr>Unit Finder Website</vt:lpstr>
      <vt:lpstr>Scouting for the Community</vt:lpstr>
      <vt:lpstr>Reporting Service Hours</vt:lpstr>
      <vt:lpstr>Recharter Packets Due Nov 29th </vt:lpstr>
      <vt:lpstr>Wood Badge - 2020</vt:lpstr>
      <vt:lpstr>Shooting Sports @Rancho Los Mochos</vt:lpstr>
      <vt:lpstr>Jumar Relay Race</vt:lpstr>
      <vt:lpstr>Council and District Announcements</vt:lpstr>
    </vt:vector>
  </TitlesOfParts>
  <Company>Kohnke Family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Kohnke</dc:creator>
  <cp:lastModifiedBy>Srinivasa Myneni</cp:lastModifiedBy>
  <cp:revision>720</cp:revision>
  <dcterms:created xsi:type="dcterms:W3CDTF">2014-09-24T15:50:59Z</dcterms:created>
  <dcterms:modified xsi:type="dcterms:W3CDTF">2020-01-07T07:53:48Z</dcterms:modified>
</cp:coreProperties>
</file>